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586" r:id="rId2"/>
    <p:sldId id="605" r:id="rId3"/>
    <p:sldId id="587" r:id="rId4"/>
    <p:sldId id="574" r:id="rId5"/>
    <p:sldId id="606" r:id="rId6"/>
    <p:sldId id="607" r:id="rId7"/>
    <p:sldId id="609" r:id="rId8"/>
    <p:sldId id="610" r:id="rId9"/>
    <p:sldId id="611" r:id="rId10"/>
    <p:sldId id="612" r:id="rId11"/>
    <p:sldId id="614" r:id="rId12"/>
    <p:sldId id="615" r:id="rId13"/>
    <p:sldId id="616" r:id="rId14"/>
    <p:sldId id="617" r:id="rId15"/>
    <p:sldId id="618" r:id="rId16"/>
    <p:sldId id="619" r:id="rId17"/>
    <p:sldId id="620" r:id="rId18"/>
    <p:sldId id="621" r:id="rId19"/>
    <p:sldId id="622" r:id="rId2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tx1"/>
        </a:solidFill>
        <a:latin typeface="Helvetica Light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CECFF"/>
    <a:srgbClr val="33CC33"/>
    <a:srgbClr val="EAEAEA"/>
    <a:srgbClr val="003366"/>
    <a:srgbClr val="003399"/>
    <a:srgbClr val="3A92D4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7" autoAdjust="0"/>
    <p:restoredTop sz="99046" autoAdjust="0"/>
  </p:normalViewPr>
  <p:slideViewPr>
    <p:cSldViewPr>
      <p:cViewPr varScale="1">
        <p:scale>
          <a:sx n="216" d="100"/>
          <a:sy n="216" d="100"/>
        </p:scale>
        <p:origin x="-17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06" y="-60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Helvetica Light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Helvetica Light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Helvetica Light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fld id="{A49E8AF0-87CD-F548-BC37-2E9DD1FA93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45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1663"/>
            <a:ext cx="51308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fld id="{935C428A-F13F-C54D-AECC-A3A409F92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2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49AC022-37E3-2440-8BDA-4DDFE3BDF71E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81D4226-B66B-5D49-BA9D-6F7755D6B009}" type="slidenum">
              <a:rPr lang="en-US" sz="1200" b="0">
                <a:latin typeface="Times New Roman" charset="0"/>
              </a:rPr>
              <a:pPr eaLnBrk="1" hangingPunct="1"/>
              <a:t>13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92DD187-F120-9542-B286-31D22BCE238A}" type="slidenum">
              <a:rPr lang="en-US" sz="1200" b="0">
                <a:latin typeface="Times New Roman" charset="0"/>
              </a:rPr>
              <a:pPr eaLnBrk="1" hangingPunct="1"/>
              <a:t>14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E2FDAF9-0840-7A47-9FEE-DB65830DDF86}" type="slidenum">
              <a:rPr lang="en-US" sz="1200" b="0">
                <a:latin typeface="Times New Roman" charset="0"/>
              </a:rPr>
              <a:pPr eaLnBrk="1" hangingPunct="1"/>
              <a:t>15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39B61FE-3114-3147-81F2-9365A5B425AE}" type="slidenum">
              <a:rPr lang="en-US" sz="1200" b="0">
                <a:latin typeface="Times New Roman" charset="0"/>
              </a:rPr>
              <a:pPr eaLnBrk="1" hangingPunct="1"/>
              <a:t>16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3A59772-A8F5-4D42-86C1-E7229A1A6BD8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A8BF21D-591C-8240-A565-27FD66BE9641}" type="slidenum">
              <a:rPr lang="en-US" sz="1200" b="0">
                <a:latin typeface="Times New Roman" charset="0"/>
              </a:rPr>
              <a:pPr eaLnBrk="1" hangingPunct="1"/>
              <a:t>18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17B2A8E-EF73-1243-94A9-D9951D8FA8AF}" type="slidenum">
              <a:rPr lang="en-US" sz="1200" b="0">
                <a:latin typeface="Times New Roman" charset="0"/>
              </a:rPr>
              <a:pPr eaLnBrk="1" hangingPunct="1"/>
              <a:t>19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2D7AD5B-542B-A84C-9E0F-834F36CB694C}" type="slidenum">
              <a:rPr lang="en-US" sz="1200" b="0">
                <a:latin typeface="Times New Roman" charset="0"/>
              </a:rPr>
              <a:pPr eaLnBrk="1" hangingPunct="1"/>
              <a:t>5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BAA043C-8FD1-294B-B4F4-D966ADA49031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FA68231-0EEB-CF4F-B584-D40CDF6CE9EA}" type="slidenum">
              <a:rPr lang="en-US" sz="1200" b="0">
                <a:latin typeface="Times New Roman" charset="0"/>
              </a:rPr>
              <a:pPr eaLnBrk="1" hangingPunct="1"/>
              <a:t>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2C2238D-A546-4847-AD8A-765812692F91}" type="slidenum">
              <a:rPr lang="en-US" sz="1200" b="0">
                <a:latin typeface="Times New Roman" charset="0"/>
              </a:rPr>
              <a:pPr eaLnBrk="1" hangingPunct="1"/>
              <a:t>8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AE8A47A-F601-8C4B-B8D1-B9B0D915A240}" type="slidenum">
              <a:rPr lang="en-US" sz="1200" b="0">
                <a:latin typeface="Times New Roman" charset="0"/>
              </a:rPr>
              <a:pPr eaLnBrk="1" hangingPunct="1"/>
              <a:t>9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64562D3-F93B-6B48-B3EE-5E24D7902972}" type="slidenum">
              <a:rPr lang="en-US" sz="1200" b="0">
                <a:latin typeface="Times New Roman" charset="0"/>
              </a:rPr>
              <a:pPr eaLnBrk="1" hangingPunct="1"/>
              <a:t>10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7DA7DFC-5335-2043-BA13-B91AA526034C}" type="slidenum">
              <a:rPr lang="en-US" sz="1200" b="0">
                <a:latin typeface="Times New Roman" charset="0"/>
              </a:rPr>
              <a:pPr eaLnBrk="1" hangingPunct="1"/>
              <a:t>11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Helvetica Light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 Light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C7BB08D-2A85-8A4C-BF73-D3C0F03050CD}" type="slidenum">
              <a:rPr lang="en-US" sz="1200" b="0">
                <a:latin typeface="Times New Roman" charset="0"/>
              </a:rPr>
              <a:pPr eaLnBrk="1" hangingPunct="1"/>
              <a:t>12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1589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1300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533400"/>
            <a:ext cx="1885950" cy="5067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505450" cy="5067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66497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3109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4188523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24050"/>
            <a:ext cx="3695700" cy="3676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24050"/>
            <a:ext cx="3695700" cy="3676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14426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54574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5553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570195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570424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0884360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743426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24050"/>
            <a:ext cx="7543800" cy="3676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33338" y="6553200"/>
            <a:ext cx="271462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GB" sz="600" b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xmlns:p14="http://schemas.microsoft.com/office/powerpoint/2010/main" spd="med"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Helvetica Light" pitchFamily="2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sz="20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+mn-cs"/>
        </a:defRPr>
      </a:lvl1pPr>
      <a:lvl2pPr marL="571500" indent="-381000" algn="l" rtl="0" eaLnBrk="0" fontAlgn="base" hangingPunct="0">
        <a:spcBef>
          <a:spcPct val="50000"/>
        </a:spcBef>
        <a:spcAft>
          <a:spcPct val="0"/>
        </a:spcAft>
        <a:buClr>
          <a:srgbClr val="2BCC4C"/>
        </a:buClr>
        <a:buSzPct val="75000"/>
        <a:buFont typeface="Wingdings" charset="0"/>
        <a:buChar char="l"/>
        <a:defRPr sz="2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</a:defRPr>
      </a:lvl2pPr>
      <a:lvl3pPr marL="1055688" indent="-293688" algn="l" rtl="0" eaLnBrk="0" fontAlgn="base" hangingPunct="0">
        <a:spcBef>
          <a:spcPct val="50000"/>
        </a:spcBef>
        <a:spcAft>
          <a:spcPct val="0"/>
        </a:spcAft>
        <a:buClr>
          <a:srgbClr val="2BCC4C"/>
        </a:buClr>
        <a:buSzPct val="75000"/>
        <a:buFont typeface="Wingdings" charset="0"/>
        <a:buChar char="l"/>
        <a:defRPr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8438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4158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9878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5598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91318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00800" cy="1828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  In The Name Of the Father and </a:t>
            </a:r>
            <a:br>
              <a:rPr lang="en-US" sz="3200">
                <a:solidFill>
                  <a:schemeClr val="bg2"/>
                </a:solidFill>
                <a:effectLst/>
                <a:latin typeface="Papyrus" charset="0"/>
              </a:rPr>
            </a:br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Son and the Holy Spirit</a:t>
            </a:r>
          </a:p>
        </p:txBody>
      </p:sp>
      <p:pic>
        <p:nvPicPr>
          <p:cNvPr id="2051" name="Picture 4" descr="Gold_Coptic_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 Days and Nights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 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2 night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meteor bombardment separating the waters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2 morning (2-3 billion years ago)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God created the sky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 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3 night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earthquakes and tectonic activity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3 morning (700 million years ago)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continents are formed and plant life is created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 Days and Nights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8839200" cy="5943600"/>
          </a:xfrm>
          <a:extLst/>
        </p:spPr>
        <p:txBody>
          <a:bodyPr/>
          <a:lstStyle/>
          <a:p>
            <a:pPr algn="l"/>
            <a:endParaRPr lang="en-US" sz="2800">
              <a:effectLst/>
              <a:latin typeface="Helvetica Black" charset="0"/>
            </a:endParaRP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4 night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the snowball earth due to  the combined effects of tropical continents, supercontinental breakup, and equatorial flood basalt from volcanoes</a:t>
            </a:r>
            <a:r>
              <a:rPr lang="en-US" sz="2800" i="1">
                <a:solidFill>
                  <a:schemeClr val="bg2"/>
                </a:solidFill>
                <a:effectLst/>
                <a:latin typeface="Papyrus" charset="0"/>
              </a:rPr>
              <a:t>. 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4 morning (700 million years ago)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the Sun, moon, and stars shine on the earth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5 night: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 major tectonic activity resulting in massive volcanoes and earthquakes. Co2 levels rise dramatically. 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5 morning (550 million years ago):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creation of fish, birds, and large land and sea creatures including the dinosaurs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 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Days and Nights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6 night (65 million years ago):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The Cambrian explosion in which a large asteroid and many meteors hit the earth resulting in extinction of dinosaurs and many types of fish and birds and other creatures. The greatest extinction recorded in history. 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6 morning (7,000-10,000 years ago):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creeping things, modern day mammals, and man is created in that order.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7: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No more creation.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Harmong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Harmony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774700"/>
            <a:ext cx="9144000" cy="60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Harmony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838200"/>
            <a:ext cx="91313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Harmony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4388"/>
            <a:ext cx="9144000" cy="60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Harmony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838200"/>
            <a:ext cx="9156700" cy="60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 Harmony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5338"/>
            <a:ext cx="9144000" cy="606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Harmony of Science and 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/>
            <a:r>
              <a:rPr lang="en-US" sz="2800">
                <a:effectLst/>
                <a:latin typeface="Helvetica Black" charset="0"/>
              </a:rPr>
              <a:t> 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.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763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400800" cy="1066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Theotokos  St. Mary</a:t>
            </a:r>
          </a:p>
        </p:txBody>
      </p:sp>
      <p:pic>
        <p:nvPicPr>
          <p:cNvPr id="3075" name="Content Placeholder 3" descr="glory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1524000"/>
            <a:ext cx="4191000" cy="4887913"/>
          </a:xfrm>
        </p:spPr>
      </p:pic>
    </p:spTree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90600" y="1066800"/>
            <a:ext cx="7010400" cy="1752600"/>
          </a:xfrm>
        </p:spPr>
        <p:txBody>
          <a:bodyPr/>
          <a:lstStyle/>
          <a:p>
            <a:pPr algn="ctr"/>
            <a:r>
              <a:rPr lang="en-US" sz="4800">
                <a:solidFill>
                  <a:schemeClr val="bg2"/>
                </a:solidFill>
                <a:effectLst/>
                <a:latin typeface="Copperplate Gothic Bold" charset="0"/>
              </a:rPr>
              <a:t>  </a:t>
            </a:r>
            <a:br>
              <a:rPr lang="en-US" sz="4800">
                <a:solidFill>
                  <a:schemeClr val="bg2"/>
                </a:solidFill>
                <a:effectLst/>
                <a:latin typeface="Copperplate Gothic Bold" charset="0"/>
              </a:rPr>
            </a:br>
            <a:r>
              <a:rPr lang="en-US" sz="4800">
                <a:solidFill>
                  <a:schemeClr val="bg2"/>
                </a:solidFill>
                <a:effectLst/>
                <a:latin typeface="Copperplate Gothic Bold" charset="0"/>
              </a:rPr>
              <a:t>Science and Religion – Part I </a:t>
            </a:r>
            <a:br>
              <a:rPr lang="en-US" sz="4800">
                <a:solidFill>
                  <a:schemeClr val="bg2"/>
                </a:solidFill>
                <a:effectLst/>
                <a:latin typeface="Copperplate Gothic Bold" charset="0"/>
              </a:rPr>
            </a:br>
            <a:endParaRPr lang="en-US" sz="4800">
              <a:solidFill>
                <a:schemeClr val="bg2"/>
              </a:solidFill>
              <a:effectLst/>
              <a:latin typeface="Copperplate Gothic Bold" charset="0"/>
            </a:endParaRPr>
          </a:p>
        </p:txBody>
      </p:sp>
      <p:pic>
        <p:nvPicPr>
          <p:cNvPr id="4099" name="Picture 6" descr="rapha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657600"/>
            <a:ext cx="2055813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john_axl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81400"/>
            <a:ext cx="186690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14400"/>
            <a:ext cx="8839200" cy="579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Our objective is to learn about how God created the earth – timeline and definitions, and to thoroughly understand Genesis 1:1-28 and connect God’s plan of creation to science and show that they are in complete harmony. </a:t>
            </a: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We believe in one God, the Father the Pantocrator, Make of Heaven and Earth, and all things seen and unseen.” </a:t>
            </a: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There are the opening words of the Nicene Creed, the central doctrinal statement of Christianity, affirm that the one True God is the source of everything that exists – both physical and spiritual, both animate and inanimate. </a:t>
            </a: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14400"/>
            <a:ext cx="8839200" cy="579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The Holy Scriptures begin with a similarly striking assertion:  “In the beginning God made heaven and earth.”</a:t>
            </a: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The ever-existent Almighty God was not forced to create the universe. Rather, in His goodness and lovingkindness, He freely chose to do so. </a:t>
            </a: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And the fact that the Lord created the universe </a:t>
            </a:r>
            <a:r>
              <a:rPr lang="en-US" sz="2800" i="1">
                <a:solidFill>
                  <a:schemeClr val="bg2"/>
                </a:solidFill>
                <a:effectLst/>
                <a:latin typeface="Papyrus" charset="0"/>
              </a:rPr>
              <a:t>out of nothing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stands in clear contrast to the creation myths of the surrounding cultures in the ancient world. </a:t>
            </a: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14400"/>
            <a:ext cx="8839200" cy="5791200"/>
          </a:xfrm>
          <a:extLst/>
        </p:spPr>
        <p:txBody>
          <a:bodyPr/>
          <a:lstStyle/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The central role of Jesus Christ, the Word of the Father, in the creation of all things is plainly stated in the first chapter of St. John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’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s Gospel, where it is written 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“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In the beginning was the Word…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”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All things were made through Him, and without Him nothing was made that was made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”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(John 1:1-3). </a:t>
            </a:r>
          </a:p>
          <a:p>
            <a:pPr marL="514350" indent="-514350"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And the specific role of the Holy Spirit, the Third person of the Undivided Trinity, in the creation of the world is seen in Genesis 1:2 (see also Psalm 103:30; 32:6). </a:t>
            </a:r>
          </a:p>
          <a:p>
            <a:pPr marL="514350" indent="-514350"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marL="514350" indent="-514350"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Definition of Day and Night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Definition of day and night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– A day represents a period of time of light, and night represents a period of darkness. </a:t>
            </a:r>
          </a:p>
          <a:p>
            <a:pPr algn="l"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Thus, the day that is talked about in Genesis 1 is not 12 or 24 hours. It is simply a period of light, which would be billions of years. For example, a polar day is 6 months and a polar night is 6 months. </a:t>
            </a:r>
          </a:p>
          <a:p>
            <a:pPr algn="l"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Thus, even by today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’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s definitions, a day and night is not 12 hours each</a:t>
            </a:r>
            <a:r>
              <a:rPr lang="en-US" sz="2800">
                <a:effectLst/>
                <a:latin typeface="Helvetica Black" charset="0"/>
              </a:rPr>
              <a:t>.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Definition of Day and Night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God created the world in 6 periods of light (which God called mornings), where each period of light was preceded by a period of darkness (which God called nights.)</a:t>
            </a:r>
          </a:p>
          <a:p>
            <a:pPr algn="l"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The 6 periods of light and darkness will correspond to certain geological events. The periods of darkness correspond to certain catastrophic geological events in the earth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’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s atmosphere.  </a:t>
            </a:r>
          </a:p>
          <a:p>
            <a:pPr algn="l"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As we read in Genesis, we see that there is a sequence of events in the creation.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  <a:effectLst/>
                <a:latin typeface="Papyrus" charset="0"/>
              </a:rPr>
              <a:t>The Days and Nights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00" y="838200"/>
            <a:ext cx="8839200" cy="6019800"/>
          </a:xfrm>
          <a:extLst/>
        </p:spPr>
        <p:txBody>
          <a:bodyPr/>
          <a:lstStyle/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0: Creation of space, time, and the universe. God sets of  the </a:t>
            </a:r>
            <a:r>
              <a:rPr lang="ja-JP" altLang="en-US" sz="2800" b="1">
                <a:solidFill>
                  <a:schemeClr val="bg2"/>
                </a:solidFill>
                <a:effectLst/>
                <a:latin typeface="Papyrus" charset="0"/>
              </a:rPr>
              <a:t>“</a:t>
            </a: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big bang.</a:t>
            </a:r>
            <a:r>
              <a:rPr lang="ja-JP" altLang="en-US" sz="2800" b="1">
                <a:solidFill>
                  <a:schemeClr val="bg2"/>
                </a:solidFill>
                <a:effectLst/>
                <a:latin typeface="Papyrus" charset="0"/>
              </a:rPr>
              <a:t>”</a:t>
            </a: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  </a:t>
            </a:r>
            <a:r>
              <a:rPr lang="ja-JP" altLang="en-US" sz="2800" b="1">
                <a:solidFill>
                  <a:schemeClr val="bg2"/>
                </a:solidFill>
                <a:effectLst/>
                <a:latin typeface="Papyrus" charset="0"/>
              </a:rPr>
              <a:t>“</a:t>
            </a: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God created the heaven and the earth (Gensis 1:1). </a:t>
            </a:r>
          </a:p>
          <a:p>
            <a:pPr algn="l"/>
            <a:endParaRPr lang="en-US" sz="2800" b="1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1 night (4.5 billion years ago)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“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darkness was on the face of the deep</a:t>
            </a:r>
            <a:r>
              <a:rPr lang="ja-JP" altLang="en-US" sz="2800">
                <a:solidFill>
                  <a:schemeClr val="bg2"/>
                </a:solidFill>
                <a:effectLst/>
                <a:latin typeface="Papyrus" charset="0"/>
              </a:rPr>
              <a:t>”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(Genesis 1:1)</a:t>
            </a:r>
          </a:p>
          <a:p>
            <a:pPr algn="l">
              <a:buFont typeface="Wingdings" charset="0"/>
              <a:buChar char="v"/>
            </a:pPr>
            <a:r>
              <a:rPr lang="en-US" sz="2800" b="1">
                <a:solidFill>
                  <a:schemeClr val="bg2"/>
                </a:solidFill>
                <a:effectLst/>
                <a:latin typeface="Papyrus" charset="0"/>
              </a:rPr>
              <a:t>Day 1 morning (3.8-3.9 billion years ago)</a:t>
            </a: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: God created light</a:t>
            </a:r>
          </a:p>
          <a:p>
            <a:pPr algn="l"/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 </a:t>
            </a:r>
          </a:p>
          <a:p>
            <a:r>
              <a:rPr lang="en-US" sz="2800">
                <a:effectLst/>
                <a:latin typeface="Helvetica Black" charset="0"/>
              </a:rPr>
              <a:t>.</a:t>
            </a:r>
          </a:p>
          <a:p>
            <a:pPr algn="l">
              <a:buFont typeface="Wingdings" charset="0"/>
              <a:buChar char="v"/>
            </a:pPr>
            <a:r>
              <a:rPr lang="en-US" sz="2800">
                <a:solidFill>
                  <a:schemeClr val="bg2"/>
                </a:solidFill>
                <a:effectLst/>
                <a:latin typeface="Papyrus" charset="0"/>
              </a:rPr>
              <a:t> </a:t>
            </a:r>
            <a:r>
              <a:rPr lang="en-US" sz="2800">
                <a:effectLst/>
                <a:latin typeface="Helvetica Black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  <a:p>
            <a:pPr algn="l">
              <a:lnSpc>
                <a:spcPct val="80000"/>
              </a:lnSpc>
              <a:buFont typeface="Wingdings" charset="0"/>
              <a:buChar char="v"/>
            </a:pPr>
            <a:endParaRPr lang="en-US" sz="2800">
              <a:solidFill>
                <a:schemeClr val="bg2"/>
              </a:solidFill>
              <a:effectLst/>
              <a:latin typeface="Papyrus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371600" y="838200"/>
            <a:ext cx="6781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BCDpresMGUK1002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1_BCDpresMGUK1002">
      <a:majorFont>
        <a:latin typeface="Helvetica Light"/>
        <a:ea typeface=""/>
        <a:cs typeface=""/>
      </a:majorFont>
      <a:minorFont>
        <a:latin typeface="Helvetica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 Light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 Light" pitchFamily="2" charset="0"/>
          </a:defRPr>
        </a:defPPr>
      </a:lstStyle>
    </a:lnDef>
  </a:objectDefaults>
  <a:extraClrSchemeLst>
    <a:extraClrScheme>
      <a:clrScheme name="1_BCDpresMGUK10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DpresMGUK10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CDpresMGUK10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DpresMGUK10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DpresMGUK1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DpresMGUK1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DpresMGUK10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CDpresMGUK1002 8">
        <a:dk1>
          <a:srgbClr val="000000"/>
        </a:dk1>
        <a:lt1>
          <a:srgbClr val="C1CEFF"/>
        </a:lt1>
        <a:dk2>
          <a:srgbClr val="3092DC"/>
        </a:dk2>
        <a:lt2>
          <a:srgbClr val="FFFF00"/>
        </a:lt2>
        <a:accent1>
          <a:srgbClr val="618FFD"/>
        </a:accent1>
        <a:accent2>
          <a:srgbClr val="EF9100"/>
        </a:accent2>
        <a:accent3>
          <a:srgbClr val="ADC7EB"/>
        </a:accent3>
        <a:accent4>
          <a:srgbClr val="A4B0DA"/>
        </a:accent4>
        <a:accent5>
          <a:srgbClr val="B7C6FE"/>
        </a:accent5>
        <a:accent6>
          <a:srgbClr val="D98300"/>
        </a:accent6>
        <a:hlink>
          <a:srgbClr val="CF0E30"/>
        </a:hlink>
        <a:folHlink>
          <a:srgbClr val="9191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16138</TotalTime>
  <Words>749</Words>
  <Application>Microsoft Macintosh PowerPoint</Application>
  <PresentationFormat>On-screen Show (4:3)</PresentationFormat>
  <Paragraphs>134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Helvetica Light</vt:lpstr>
      <vt:lpstr>Arial</vt:lpstr>
      <vt:lpstr>Helvetica Black</vt:lpstr>
      <vt:lpstr>Wingdings</vt:lpstr>
      <vt:lpstr>Times New Roman</vt:lpstr>
      <vt:lpstr>Papyrus</vt:lpstr>
      <vt:lpstr>Copperplate Gothic Bold</vt:lpstr>
      <vt:lpstr>1_BCDpresMGUK1002</vt:lpstr>
      <vt:lpstr>  In The Name Of the Father and  the Son and the Holy Spirit</vt:lpstr>
      <vt:lpstr>The Theotokos  St. Mary</vt:lpstr>
      <vt:lpstr>   Science and Religion – Part I  </vt:lpstr>
      <vt:lpstr>Introduction</vt:lpstr>
      <vt:lpstr>Introduction</vt:lpstr>
      <vt:lpstr>Introduction</vt:lpstr>
      <vt:lpstr>The Definition of Day and Night</vt:lpstr>
      <vt:lpstr>The Definition of Day and Night</vt:lpstr>
      <vt:lpstr>The Days and Nights</vt:lpstr>
      <vt:lpstr>The  Days and Nights</vt:lpstr>
      <vt:lpstr>The  Days and Nights</vt:lpstr>
      <vt:lpstr>The Days and Nights</vt:lpstr>
      <vt:lpstr>The Harmong of Science and Genesis</vt:lpstr>
      <vt:lpstr>The Harmony of Science and Genesis</vt:lpstr>
      <vt:lpstr>The Harmony of Science and Genesis</vt:lpstr>
      <vt:lpstr>The Harmony of Science and Genesis</vt:lpstr>
      <vt:lpstr>The Harmony of Science and Genesis</vt:lpstr>
      <vt:lpstr>The  Harmony of Science and Genesis</vt:lpstr>
      <vt:lpstr>The Harmony of Science and Genesis</vt:lpstr>
    </vt:vector>
  </TitlesOfParts>
  <Manager/>
  <Company>S Myth Pharmaceuticals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 of Spray Patterns with Droplet Size for Pressurized Metered Dose Inhalers</dc:title>
  <dc:subject/>
  <dc:creator>Hugh Smyth</dc:creator>
  <cp:keywords/>
  <dc:description/>
  <cp:lastModifiedBy>Roland Telfeyan</cp:lastModifiedBy>
  <cp:revision>426</cp:revision>
  <dcterms:created xsi:type="dcterms:W3CDTF">2002-08-31T16:30:42Z</dcterms:created>
  <dcterms:modified xsi:type="dcterms:W3CDTF">2018-08-24T19:55:45Z</dcterms:modified>
  <cp:category/>
</cp:coreProperties>
</file>