
<file path=[Content_Types].xml><?xml version="1.0" encoding="utf-8"?>
<Types xmlns="http://schemas.openxmlformats.org/package/2006/content-types">
  <Default Extension="emf" ContentType="image/x-emf"/>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9144000" cy="5143500" type="screen16x9"/>
  <p:notesSz cx="6858000" cy="9144000"/>
  <p:embeddedFontLst>
    <p:embeddedFont>
      <p:font typeface="Montserrat" pitchFamily="2" charset="77"/>
      <p:regular r:id="rId19"/>
      <p:bold r:id="rId20"/>
      <p:italic r:id="rId21"/>
      <p:boldItalic r:id="rId22"/>
    </p:embeddedFont>
    <p:embeddedFont>
      <p:font typeface="Proxima Nova" panose="02000506030000020004"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1"/>
    <p:restoredTop sz="74085"/>
  </p:normalViewPr>
  <p:slideViewPr>
    <p:cSldViewPr snapToGrid="0">
      <p:cViewPr varScale="1">
        <p:scale>
          <a:sx n="114" d="100"/>
          <a:sy n="114" d="100"/>
        </p:scale>
        <p:origin x="26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2240d09c7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2240d09c7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37842bc4a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37842bc4a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●Static sitting: 30 seconds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●Sitting, shake ‘no’: left and right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●Sitting, eyes closed: 30 seconds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●Sitting, lift foot: dominant side, lift foot 1 inch twice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●Pick up object from behind: object at midline, hands breadth posterior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●Forward reach: use dominant arm, must complete full motion</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●Lateral reach: use dominant arm, clear opposite ischial </a:t>
            </a:r>
            <a:r>
              <a:rPr lang="en" dirty="0" err="1">
                <a:solidFill>
                  <a:schemeClr val="dk1"/>
                </a:solidFill>
              </a:rPr>
              <a:t>tuberositiy</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●Pick up object from floor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●Posterior scooting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●Anterior scooting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●Lateral scooting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sz="1800" b="1" dirty="0">
                <a:solidFill>
                  <a:schemeClr val="dk1"/>
                </a:solidFill>
              </a:rPr>
              <a:t>4 = Independent </a:t>
            </a:r>
            <a:r>
              <a:rPr lang="en" sz="1800" dirty="0">
                <a:solidFill>
                  <a:schemeClr val="dk1"/>
                </a:solidFill>
              </a:rPr>
              <a:t>(completes task independently &amp; successfully)</a:t>
            </a:r>
            <a:endParaRPr sz="18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b="1" dirty="0">
                <a:solidFill>
                  <a:schemeClr val="dk1"/>
                </a:solidFill>
              </a:rPr>
              <a:t>3 = Verbal cues/increased time </a:t>
            </a:r>
            <a:r>
              <a:rPr lang="en" sz="1800" dirty="0">
                <a:solidFill>
                  <a:schemeClr val="dk1"/>
                </a:solidFill>
              </a:rPr>
              <a:t>(completes task independently &amp; successfully and only needs more time/cues) </a:t>
            </a:r>
            <a:r>
              <a:rPr lang="en" sz="1800" b="1" dirty="0">
                <a:solidFill>
                  <a:schemeClr val="dk1"/>
                </a:solidFill>
              </a:rPr>
              <a:t>2 = Upper extremity support </a:t>
            </a:r>
            <a:r>
              <a:rPr lang="en" sz="1800" dirty="0">
                <a:solidFill>
                  <a:schemeClr val="dk1"/>
                </a:solidFill>
              </a:rPr>
              <a:t>(must use UE for support or assistance to complete successfully)</a:t>
            </a:r>
            <a:endParaRPr sz="18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b="1" dirty="0">
                <a:solidFill>
                  <a:schemeClr val="dk1"/>
                </a:solidFill>
              </a:rPr>
              <a:t>1 = Needs assistance </a:t>
            </a:r>
            <a:r>
              <a:rPr lang="en" sz="1800" dirty="0">
                <a:solidFill>
                  <a:schemeClr val="dk1"/>
                </a:solidFill>
              </a:rPr>
              <a:t>(unable to complete w/o physical assist; </a:t>
            </a:r>
            <a:r>
              <a:rPr lang="en" sz="1800" b="1" dirty="0">
                <a:solidFill>
                  <a:schemeClr val="dk1"/>
                </a:solidFill>
              </a:rPr>
              <a:t>document level: min, mod, max</a:t>
            </a:r>
            <a:r>
              <a:rPr lang="en" sz="1800" dirty="0">
                <a:solidFill>
                  <a:schemeClr val="dk1"/>
                </a:solidFill>
              </a:rPr>
              <a:t>)</a:t>
            </a:r>
            <a:endParaRPr sz="18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b="1" dirty="0">
                <a:solidFill>
                  <a:schemeClr val="dk1"/>
                </a:solidFill>
              </a:rPr>
              <a:t>0 = Dependent </a:t>
            </a:r>
            <a:r>
              <a:rPr lang="en" sz="1800" dirty="0">
                <a:solidFill>
                  <a:schemeClr val="dk1"/>
                </a:solidFill>
              </a:rPr>
              <a:t>(requires complete physical assist; unable to complete successfully even w/physical assist) </a:t>
            </a:r>
            <a:endParaRPr sz="18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37842bc4a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37842bc4a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21b0929b7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21b0929b7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240d09c7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2240d09c7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37842bc4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37842bc4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842bc4a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37842bc4a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21b0929b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21b0929b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21b0929b7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1b0929b7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Diagnosis criteria</a:t>
            </a:r>
            <a:endParaRPr dirty="0"/>
          </a:p>
          <a:p>
            <a:pPr marL="457200" lvl="0" indent="-342582" algn="l" rtl="0">
              <a:lnSpc>
                <a:spcPct val="115000"/>
              </a:lnSpc>
              <a:spcBef>
                <a:spcPts val="0"/>
              </a:spcBef>
              <a:spcAft>
                <a:spcPts val="0"/>
              </a:spcAft>
              <a:buClr>
                <a:srgbClr val="4A86E8"/>
              </a:buClr>
              <a:buSzPts val="1795"/>
              <a:buFont typeface="Proxima Nova"/>
              <a:buChar char="●"/>
            </a:pPr>
            <a:r>
              <a:rPr lang="en" sz="1795" dirty="0">
                <a:solidFill>
                  <a:srgbClr val="4A86E8"/>
                </a:solidFill>
                <a:latin typeface="Proxima Nova"/>
                <a:ea typeface="Proxima Nova"/>
                <a:cs typeface="Proxima Nova"/>
                <a:sym typeface="Proxima Nova"/>
              </a:rPr>
              <a:t>Signs of lower motor neuron degeneration by clinical, electrophysiological or neuropathologic examination </a:t>
            </a:r>
            <a:endParaRPr sz="1795" dirty="0">
              <a:solidFill>
                <a:srgbClr val="4A86E8"/>
              </a:solidFill>
              <a:latin typeface="Proxima Nova"/>
              <a:ea typeface="Proxima Nova"/>
              <a:cs typeface="Proxima Nova"/>
              <a:sym typeface="Proxima Nova"/>
            </a:endParaRPr>
          </a:p>
          <a:p>
            <a:pPr marL="457200" lvl="0" indent="-342582" algn="l" rtl="0">
              <a:lnSpc>
                <a:spcPct val="115000"/>
              </a:lnSpc>
              <a:spcBef>
                <a:spcPts val="0"/>
              </a:spcBef>
              <a:spcAft>
                <a:spcPts val="0"/>
              </a:spcAft>
              <a:buClr>
                <a:srgbClr val="4A86E8"/>
              </a:buClr>
              <a:buSzPts val="1795"/>
              <a:buFont typeface="Proxima Nova"/>
              <a:buChar char="●"/>
            </a:pPr>
            <a:r>
              <a:rPr lang="en" sz="1795" dirty="0">
                <a:solidFill>
                  <a:srgbClr val="4A86E8"/>
                </a:solidFill>
                <a:latin typeface="Proxima Nova"/>
                <a:ea typeface="Proxima Nova"/>
                <a:cs typeface="Proxima Nova"/>
                <a:sym typeface="Proxima Nova"/>
              </a:rPr>
              <a:t>Signs of upper motor neuron degeneration by clinical examination </a:t>
            </a:r>
            <a:endParaRPr sz="1795" dirty="0">
              <a:solidFill>
                <a:srgbClr val="4A86E8"/>
              </a:solidFill>
              <a:latin typeface="Proxima Nova"/>
              <a:ea typeface="Proxima Nova"/>
              <a:cs typeface="Proxima Nova"/>
              <a:sym typeface="Proxima Nova"/>
            </a:endParaRPr>
          </a:p>
          <a:p>
            <a:pPr marL="457200" lvl="0" indent="-342582" algn="l" rtl="0">
              <a:lnSpc>
                <a:spcPct val="115000"/>
              </a:lnSpc>
              <a:spcBef>
                <a:spcPts val="0"/>
              </a:spcBef>
              <a:spcAft>
                <a:spcPts val="0"/>
              </a:spcAft>
              <a:buClr>
                <a:srgbClr val="4A86E8"/>
              </a:buClr>
              <a:buSzPts val="1795"/>
              <a:buFont typeface="Proxima Nova"/>
              <a:buChar char="●"/>
            </a:pPr>
            <a:r>
              <a:rPr lang="en" sz="1795" dirty="0">
                <a:solidFill>
                  <a:srgbClr val="4A86E8"/>
                </a:solidFill>
                <a:latin typeface="Proxima Nova"/>
                <a:ea typeface="Proxima Nova"/>
                <a:cs typeface="Proxima Nova"/>
                <a:sym typeface="Proxima Nova"/>
              </a:rPr>
              <a:t>Progressive spread of signs within a region or to other regions with the absence of: </a:t>
            </a:r>
            <a:endParaRPr sz="1795" dirty="0">
              <a:solidFill>
                <a:srgbClr val="4A86E8"/>
              </a:solidFill>
              <a:latin typeface="Proxima Nova"/>
              <a:ea typeface="Proxima Nova"/>
              <a:cs typeface="Proxima Nova"/>
              <a:sym typeface="Proxima Nova"/>
            </a:endParaRPr>
          </a:p>
          <a:p>
            <a:pPr marL="914400" lvl="1" indent="-322897" algn="l" rtl="0">
              <a:lnSpc>
                <a:spcPct val="115000"/>
              </a:lnSpc>
              <a:spcBef>
                <a:spcPts val="0"/>
              </a:spcBef>
              <a:spcAft>
                <a:spcPts val="0"/>
              </a:spcAft>
              <a:buClr>
                <a:srgbClr val="4A86E8"/>
              </a:buClr>
              <a:buSzPts val="1485"/>
              <a:buFont typeface="Proxima Nova"/>
              <a:buChar char="○"/>
            </a:pPr>
            <a:r>
              <a:rPr lang="en" sz="1485" dirty="0">
                <a:solidFill>
                  <a:srgbClr val="4A86E8"/>
                </a:solidFill>
                <a:latin typeface="Proxima Nova"/>
                <a:ea typeface="Proxima Nova"/>
                <a:cs typeface="Proxima Nova"/>
                <a:sym typeface="Proxima Nova"/>
              </a:rPr>
              <a:t>Electrophysiological evidence of other disease processes that might explain the signs of LMN/UMN degenerations </a:t>
            </a:r>
            <a:endParaRPr sz="1485" dirty="0">
              <a:solidFill>
                <a:srgbClr val="4A86E8"/>
              </a:solidFill>
              <a:latin typeface="Proxima Nova"/>
              <a:ea typeface="Proxima Nova"/>
              <a:cs typeface="Proxima Nova"/>
              <a:sym typeface="Proxima Nova"/>
            </a:endParaRPr>
          </a:p>
          <a:p>
            <a:pPr marL="914400" lvl="1" indent="-322897" algn="l" rtl="0">
              <a:lnSpc>
                <a:spcPct val="115000"/>
              </a:lnSpc>
              <a:spcBef>
                <a:spcPts val="0"/>
              </a:spcBef>
              <a:spcAft>
                <a:spcPts val="0"/>
              </a:spcAft>
              <a:buClr>
                <a:srgbClr val="4A86E8"/>
              </a:buClr>
              <a:buSzPts val="1485"/>
              <a:buFont typeface="Proxima Nova"/>
              <a:buChar char="○"/>
            </a:pPr>
            <a:r>
              <a:rPr lang="en" sz="1485" dirty="0">
                <a:solidFill>
                  <a:srgbClr val="4A86E8"/>
                </a:solidFill>
                <a:latin typeface="Proxima Nova"/>
                <a:ea typeface="Proxima Nova"/>
                <a:cs typeface="Proxima Nova"/>
                <a:sym typeface="Proxima Nova"/>
              </a:rPr>
              <a:t>Neuroimaging evidence of other disease processes that might explain the observed clinical and electrophysiological signs</a:t>
            </a:r>
            <a:r>
              <a:rPr lang="en" sz="1385" dirty="0">
                <a:solidFill>
                  <a:srgbClr val="4A86E8"/>
                </a:solidFill>
                <a:latin typeface="Proxima Nova"/>
                <a:ea typeface="Proxima Nova"/>
                <a:cs typeface="Proxima Nova"/>
                <a:sym typeface="Proxima Nova"/>
              </a:rPr>
              <a:t> </a:t>
            </a:r>
            <a:r>
              <a:rPr lang="en" dirty="0"/>
              <a:t>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21b0929b7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21b0929b7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21b0929b7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21b0929b7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21b0929b7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21b0929b7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2240d09c7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2240d09c7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21b0929b7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21b0929b7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09f33a86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09f33a86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sralab.org/sites/default/files/2017-07/fist_score_sheet.pdf" TargetMode="External"/><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661450"/>
            <a:ext cx="45267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rgbClr val="4A86E8"/>
                </a:solidFill>
                <a:latin typeface="Montserrat"/>
                <a:ea typeface="Montserrat"/>
                <a:cs typeface="Montserrat"/>
                <a:sym typeface="Montserrat"/>
              </a:rPr>
              <a:t>ALS</a:t>
            </a:r>
            <a:r>
              <a:rPr lang="en" b="1">
                <a:solidFill>
                  <a:srgbClr val="4A86E8"/>
                </a:solidFill>
                <a:latin typeface="Montserrat"/>
                <a:ea typeface="Montserrat"/>
                <a:cs typeface="Montserrat"/>
                <a:sym typeface="Montserrat"/>
              </a:rPr>
              <a:t> </a:t>
            </a:r>
            <a:endParaRPr b="1">
              <a:solidFill>
                <a:srgbClr val="4A86E8"/>
              </a:solidFill>
              <a:latin typeface="Montserrat"/>
              <a:ea typeface="Montserrat"/>
              <a:cs typeface="Montserrat"/>
              <a:sym typeface="Montserrat"/>
            </a:endParaRPr>
          </a:p>
          <a:p>
            <a:pPr marL="0" lvl="0" indent="0" algn="l" rtl="0">
              <a:spcBef>
                <a:spcPts val="0"/>
              </a:spcBef>
              <a:spcAft>
                <a:spcPts val="0"/>
              </a:spcAft>
              <a:buNone/>
            </a:pPr>
            <a:r>
              <a:rPr lang="en" b="1">
                <a:solidFill>
                  <a:srgbClr val="4A86E8"/>
                </a:solidFill>
                <a:latin typeface="Montserrat"/>
                <a:ea typeface="Montserrat"/>
                <a:cs typeface="Montserrat"/>
                <a:sym typeface="Montserrat"/>
              </a:rPr>
              <a:t>Case Study</a:t>
            </a:r>
            <a:r>
              <a:rPr lang="en" b="1">
                <a:latin typeface="Montserrat"/>
                <a:ea typeface="Montserrat"/>
                <a:cs typeface="Montserrat"/>
                <a:sym typeface="Montserrat"/>
              </a:rPr>
              <a:t> </a:t>
            </a:r>
            <a:endParaRPr b="1">
              <a:latin typeface="Montserrat"/>
              <a:ea typeface="Montserrat"/>
              <a:cs typeface="Montserrat"/>
              <a:sym typeface="Montserrat"/>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58"/>
              <a:buNone/>
            </a:pPr>
            <a:r>
              <a:rPr lang="en" sz="1410">
                <a:solidFill>
                  <a:srgbClr val="4A86E8"/>
                </a:solidFill>
                <a:latin typeface="Proxima Nova"/>
                <a:ea typeface="Proxima Nova"/>
                <a:cs typeface="Proxima Nova"/>
                <a:sym typeface="Proxima Nova"/>
              </a:rPr>
              <a:t>Hasmik Telfeyan, SPT</a:t>
            </a:r>
            <a:endParaRPr sz="1410">
              <a:solidFill>
                <a:srgbClr val="4A86E8"/>
              </a:solidFill>
              <a:latin typeface="Proxima Nova"/>
              <a:ea typeface="Proxima Nova"/>
              <a:cs typeface="Proxima Nova"/>
              <a:sym typeface="Proxima Nova"/>
            </a:endParaRPr>
          </a:p>
          <a:p>
            <a:pPr marL="0" lvl="0" indent="0" algn="l" rtl="0">
              <a:lnSpc>
                <a:spcPct val="150000"/>
              </a:lnSpc>
              <a:spcBef>
                <a:spcPts val="0"/>
              </a:spcBef>
              <a:spcAft>
                <a:spcPts val="0"/>
              </a:spcAft>
              <a:buSzPts val="358"/>
              <a:buNone/>
            </a:pPr>
            <a:r>
              <a:rPr lang="en" sz="1410">
                <a:solidFill>
                  <a:srgbClr val="4A86E8"/>
                </a:solidFill>
                <a:latin typeface="Proxima Nova"/>
                <a:ea typeface="Proxima Nova"/>
                <a:cs typeface="Proxima Nova"/>
                <a:sym typeface="Proxima Nova"/>
              </a:rPr>
              <a:t>2nd Year Neuro STEP UP Scholar </a:t>
            </a:r>
            <a:endParaRPr sz="1410">
              <a:solidFill>
                <a:srgbClr val="4A86E8"/>
              </a:solidFill>
              <a:latin typeface="Proxima Nova"/>
              <a:ea typeface="Proxima Nova"/>
              <a:cs typeface="Proxima Nova"/>
              <a:sym typeface="Proxima Nova"/>
            </a:endParaRPr>
          </a:p>
          <a:p>
            <a:pPr marL="0" lvl="0" indent="0" algn="l" rtl="0">
              <a:lnSpc>
                <a:spcPct val="150000"/>
              </a:lnSpc>
              <a:spcBef>
                <a:spcPts val="0"/>
              </a:spcBef>
              <a:spcAft>
                <a:spcPts val="0"/>
              </a:spcAft>
              <a:buSzPts val="358"/>
              <a:buNone/>
            </a:pPr>
            <a:r>
              <a:rPr lang="en" sz="1410">
                <a:solidFill>
                  <a:srgbClr val="4A86E8"/>
                </a:solidFill>
                <a:latin typeface="Proxima Nova"/>
                <a:ea typeface="Proxima Nova"/>
                <a:cs typeface="Proxima Nova"/>
                <a:sym typeface="Proxima Nova"/>
              </a:rPr>
              <a:t>DPT Class of 2023</a:t>
            </a:r>
            <a:endParaRPr sz="1410">
              <a:solidFill>
                <a:srgbClr val="4A86E8"/>
              </a:solidFill>
              <a:latin typeface="Proxima Nova"/>
              <a:ea typeface="Proxima Nova"/>
              <a:cs typeface="Proxima Nova"/>
              <a:sym typeface="Proxima Nova"/>
            </a:endParaRPr>
          </a:p>
        </p:txBody>
      </p:sp>
      <p:pic>
        <p:nvPicPr>
          <p:cNvPr id="56" name="Google Shape;56;p13"/>
          <p:cNvPicPr preferRelativeResize="0"/>
          <p:nvPr/>
        </p:nvPicPr>
        <p:blipFill rotWithShape="1">
          <a:blip r:embed="rId5">
            <a:alphaModFix/>
          </a:blip>
          <a:srcRect l="11449"/>
          <a:stretch/>
        </p:blipFill>
        <p:spPr>
          <a:xfrm>
            <a:off x="4572000" y="-37062"/>
            <a:ext cx="8213450" cy="5217626"/>
          </a:xfrm>
          <a:prstGeom prst="rect">
            <a:avLst/>
          </a:prstGeom>
          <a:noFill/>
          <a:ln>
            <a:noFill/>
          </a:ln>
        </p:spPr>
      </p:pic>
      <p:pic>
        <p:nvPicPr>
          <p:cNvPr id="2" name="Audio 1">
            <a:hlinkClick r:id="" action="ppaction://media"/>
            <a:extLst>
              <a:ext uri="{FF2B5EF4-FFF2-40B4-BE49-F238E27FC236}">
                <a16:creationId xmlns:a16="http://schemas.microsoft.com/office/drawing/2014/main" id="{F4AA246C-3FCC-3000-592F-5FB355FF26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01"/>
    </mc:Choice>
    <mc:Fallback xmlns="">
      <p:transition spd="slow" advTm="1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699" y="-58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ALS-Functional Rating Scale Revised (ALSFRS-R)</a:t>
            </a:r>
            <a:endParaRPr b="1">
              <a:solidFill>
                <a:srgbClr val="999999"/>
              </a:solidFill>
              <a:latin typeface="Montserrat"/>
              <a:ea typeface="Montserrat"/>
              <a:cs typeface="Montserrat"/>
              <a:sym typeface="Montserrat"/>
            </a:endParaRPr>
          </a:p>
        </p:txBody>
      </p:sp>
      <p:pic>
        <p:nvPicPr>
          <p:cNvPr id="130" name="Google Shape;130;p23"/>
          <p:cNvPicPr preferRelativeResize="0"/>
          <p:nvPr/>
        </p:nvPicPr>
        <p:blipFill>
          <a:blip r:embed="rId5">
            <a:alphaModFix/>
          </a:blip>
          <a:stretch>
            <a:fillRect/>
          </a:stretch>
        </p:blipFill>
        <p:spPr>
          <a:xfrm>
            <a:off x="735982" y="400054"/>
            <a:ext cx="7721600" cy="4643088"/>
          </a:xfrm>
          <a:prstGeom prst="rect">
            <a:avLst/>
          </a:prstGeom>
          <a:noFill/>
          <a:ln>
            <a:noFill/>
          </a:ln>
        </p:spPr>
      </p:pic>
      <p:pic>
        <p:nvPicPr>
          <p:cNvPr id="3" name="Audio 2">
            <a:hlinkClick r:id="" action="ppaction://media"/>
            <a:extLst>
              <a:ext uri="{FF2B5EF4-FFF2-40B4-BE49-F238E27FC236}">
                <a16:creationId xmlns:a16="http://schemas.microsoft.com/office/drawing/2014/main" id="{AD3DA4E6-2C16-1141-EBCB-7AE074C9F9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58"/>
    </mc:Choice>
    <mc:Fallback xmlns="">
      <p:transition spd="slow" advTm="47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177888" y="15509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a:solidFill>
                  <a:srgbClr val="999999"/>
                </a:solidFill>
                <a:latin typeface="Montserrat"/>
                <a:ea typeface="Montserrat"/>
                <a:cs typeface="Montserrat"/>
                <a:sym typeface="Montserrat"/>
              </a:rPr>
              <a:t>Function in Sitting Test</a:t>
            </a:r>
            <a:endParaRPr b="1">
              <a:solidFill>
                <a:srgbClr val="999999"/>
              </a:solidFill>
              <a:latin typeface="Montserrat"/>
              <a:ea typeface="Montserrat"/>
              <a:cs typeface="Montserrat"/>
              <a:sym typeface="Montserrat"/>
            </a:endParaRPr>
          </a:p>
          <a:p>
            <a:pPr marL="0" lvl="0" indent="0" algn="l" rtl="0">
              <a:spcBef>
                <a:spcPts val="0"/>
              </a:spcBef>
              <a:spcAft>
                <a:spcPts val="0"/>
              </a:spcAft>
              <a:buNone/>
            </a:pPr>
            <a:endParaRPr/>
          </a:p>
        </p:txBody>
      </p:sp>
      <p:pic>
        <p:nvPicPr>
          <p:cNvPr id="6" name="Audio 5">
            <a:hlinkClick r:id="" action="ppaction://media"/>
            <a:extLst>
              <a:ext uri="{FF2B5EF4-FFF2-40B4-BE49-F238E27FC236}">
                <a16:creationId xmlns:a16="http://schemas.microsoft.com/office/drawing/2014/main" id="{254E7361-994A-78AF-29BA-5A2B2BDA0D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
        <p:nvSpPr>
          <p:cNvPr id="3" name="TextBox 2">
            <a:extLst>
              <a:ext uri="{FF2B5EF4-FFF2-40B4-BE49-F238E27FC236}">
                <a16:creationId xmlns:a16="http://schemas.microsoft.com/office/drawing/2014/main" id="{DE245CE2-CA97-068C-EA27-BFC5D355CE8A}"/>
              </a:ext>
            </a:extLst>
          </p:cNvPr>
          <p:cNvSpPr txBox="1"/>
          <p:nvPr/>
        </p:nvSpPr>
        <p:spPr>
          <a:xfrm>
            <a:off x="152400" y="971512"/>
            <a:ext cx="6546300" cy="261610"/>
          </a:xfrm>
          <a:prstGeom prst="rect">
            <a:avLst/>
          </a:prstGeom>
          <a:noFill/>
        </p:spPr>
        <p:txBody>
          <a:bodyPr wrap="square">
            <a:spAutoFit/>
          </a:bodyPr>
          <a:lstStyle/>
          <a:p>
            <a:r>
              <a:rPr lang="en-US" sz="1100">
                <a:hlinkClick r:id="rId6"/>
              </a:rPr>
              <a:t>https://www.sralab.org/sites/default/files/2017-07/fist_score_sheet.pdf</a:t>
            </a:r>
            <a:endParaRPr lang="en-US" sz="1100"/>
          </a:p>
        </p:txBody>
      </p:sp>
      <p:pic>
        <p:nvPicPr>
          <p:cNvPr id="4" name="Picture 3">
            <a:extLst>
              <a:ext uri="{FF2B5EF4-FFF2-40B4-BE49-F238E27FC236}">
                <a16:creationId xmlns:a16="http://schemas.microsoft.com/office/drawing/2014/main" id="{CFD2EDCD-B1A7-7022-1D50-FE14077158A7}"/>
              </a:ext>
            </a:extLst>
          </p:cNvPr>
          <p:cNvPicPr>
            <a:picLocks noChangeAspect="1"/>
          </p:cNvPicPr>
          <p:nvPr/>
        </p:nvPicPr>
        <p:blipFill>
          <a:blip r:embed="rId7"/>
          <a:stretch>
            <a:fillRect/>
          </a:stretch>
        </p:blipFill>
        <p:spPr>
          <a:xfrm>
            <a:off x="4761571" y="-1986"/>
            <a:ext cx="4296935" cy="5074397"/>
          </a:xfrm>
          <a:prstGeom prst="rect">
            <a:avLst/>
          </a:prstGeom>
        </p:spPr>
      </p:pic>
      <p:pic>
        <p:nvPicPr>
          <p:cNvPr id="9" name="Picture 8">
            <a:extLst>
              <a:ext uri="{FF2B5EF4-FFF2-40B4-BE49-F238E27FC236}">
                <a16:creationId xmlns:a16="http://schemas.microsoft.com/office/drawing/2014/main" id="{6D8322C1-03DB-2F2C-3360-B7A8DA7F3890}"/>
              </a:ext>
            </a:extLst>
          </p:cNvPr>
          <p:cNvPicPr>
            <a:picLocks noChangeAspect="1"/>
          </p:cNvPicPr>
          <p:nvPr/>
        </p:nvPicPr>
        <p:blipFill>
          <a:blip r:embed="rId8"/>
          <a:stretch>
            <a:fillRect/>
          </a:stretch>
        </p:blipFill>
        <p:spPr>
          <a:xfrm>
            <a:off x="666749" y="1487993"/>
            <a:ext cx="3238500" cy="332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45"/>
    </mc:Choice>
    <mc:Fallback xmlns="">
      <p:transition spd="slow" advTm="5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Stages of ALS: Exercise Considerations </a:t>
            </a:r>
            <a:endParaRPr b="1">
              <a:solidFill>
                <a:srgbClr val="999999"/>
              </a:solidFill>
              <a:latin typeface="Montserrat"/>
              <a:ea typeface="Montserrat"/>
              <a:cs typeface="Montserrat"/>
              <a:sym typeface="Montserrat"/>
            </a:endParaRPr>
          </a:p>
        </p:txBody>
      </p:sp>
      <p:sp>
        <p:nvSpPr>
          <p:cNvPr id="143" name="Google Shape;143;p25"/>
          <p:cNvSpPr txBox="1">
            <a:spLocks noGrp="1"/>
          </p:cNvSpPr>
          <p:nvPr>
            <p:ph type="body" idx="1"/>
          </p:nvPr>
        </p:nvSpPr>
        <p:spPr>
          <a:xfrm>
            <a:off x="311700" y="923875"/>
            <a:ext cx="48342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605"/>
              <a:buNone/>
            </a:pPr>
            <a:r>
              <a:rPr lang="en" sz="1590" b="1" dirty="0">
                <a:solidFill>
                  <a:srgbClr val="4A86E8"/>
                </a:solidFill>
                <a:latin typeface="Proxima Nova"/>
                <a:ea typeface="Proxima Nova"/>
                <a:cs typeface="Proxima Nova"/>
                <a:sym typeface="Proxima Nova"/>
              </a:rPr>
              <a:t>Early: </a:t>
            </a:r>
            <a:endParaRPr sz="1590" b="1"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Safe enough to participate in most strengthening</a:t>
            </a:r>
            <a:endParaRPr sz="1290"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moderate intensity exercise</a:t>
            </a:r>
            <a:endParaRPr sz="1290"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pronounced fatigue and shortness of breath (SOB) with activity</a:t>
            </a:r>
            <a:endParaRPr sz="1290" dirty="0">
              <a:solidFill>
                <a:srgbClr val="4A86E8"/>
              </a:solidFill>
              <a:latin typeface="Proxima Nova"/>
              <a:ea typeface="Proxima Nova"/>
              <a:cs typeface="Proxima Nova"/>
              <a:sym typeface="Proxima Nova"/>
            </a:endParaRPr>
          </a:p>
          <a:p>
            <a:pPr marL="0" lvl="0" indent="0" algn="l" rtl="0">
              <a:lnSpc>
                <a:spcPct val="115000"/>
              </a:lnSpc>
              <a:spcBef>
                <a:spcPts val="0"/>
              </a:spcBef>
              <a:spcAft>
                <a:spcPts val="0"/>
              </a:spcAft>
              <a:buSzPts val="605"/>
              <a:buNone/>
            </a:pPr>
            <a:endParaRPr sz="1290" dirty="0">
              <a:solidFill>
                <a:srgbClr val="4A86E8"/>
              </a:solidFill>
              <a:latin typeface="Proxima Nova"/>
              <a:ea typeface="Proxima Nova"/>
              <a:cs typeface="Proxima Nova"/>
              <a:sym typeface="Proxima Nova"/>
            </a:endParaRPr>
          </a:p>
          <a:p>
            <a:pPr marL="0" lvl="0" indent="0" algn="l" rtl="0">
              <a:lnSpc>
                <a:spcPct val="115000"/>
              </a:lnSpc>
              <a:spcBef>
                <a:spcPts val="0"/>
              </a:spcBef>
              <a:spcAft>
                <a:spcPts val="0"/>
              </a:spcAft>
              <a:buSzPts val="605"/>
              <a:buNone/>
            </a:pPr>
            <a:r>
              <a:rPr lang="en" sz="1590" b="1" dirty="0">
                <a:solidFill>
                  <a:srgbClr val="4A86E8"/>
                </a:solidFill>
                <a:latin typeface="Proxima Nova"/>
                <a:ea typeface="Proxima Nova"/>
                <a:cs typeface="Proxima Nova"/>
                <a:sym typeface="Proxima Nova"/>
              </a:rPr>
              <a:t>Middle: </a:t>
            </a:r>
            <a:endParaRPr sz="1590" b="1"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Adaptations for exercise</a:t>
            </a:r>
            <a:endParaRPr sz="1290"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Monitor for SOB</a:t>
            </a:r>
            <a:endParaRPr sz="1290"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Preferable to use stationary bike for aerobic over walking</a:t>
            </a:r>
            <a:endParaRPr sz="1290"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Closely monitor if over-extended/over-fatigued </a:t>
            </a:r>
            <a:endParaRPr sz="1290" dirty="0">
              <a:solidFill>
                <a:srgbClr val="4A86E8"/>
              </a:solidFill>
              <a:latin typeface="Proxima Nova"/>
              <a:ea typeface="Proxima Nova"/>
              <a:cs typeface="Proxima Nova"/>
              <a:sym typeface="Proxima Nova"/>
            </a:endParaRPr>
          </a:p>
          <a:p>
            <a:pPr marL="0" lvl="0" indent="0" algn="l" rtl="0">
              <a:lnSpc>
                <a:spcPct val="115000"/>
              </a:lnSpc>
              <a:spcBef>
                <a:spcPts val="0"/>
              </a:spcBef>
              <a:spcAft>
                <a:spcPts val="0"/>
              </a:spcAft>
              <a:buSzPts val="605"/>
              <a:buNone/>
            </a:pPr>
            <a:br>
              <a:rPr lang="en" sz="1290" dirty="0">
                <a:solidFill>
                  <a:srgbClr val="4A86E8"/>
                </a:solidFill>
                <a:latin typeface="Proxima Nova"/>
                <a:ea typeface="Proxima Nova"/>
                <a:cs typeface="Proxima Nova"/>
                <a:sym typeface="Proxima Nova"/>
              </a:rPr>
            </a:br>
            <a:r>
              <a:rPr lang="en" sz="1590" b="1" dirty="0">
                <a:solidFill>
                  <a:srgbClr val="4A86E8"/>
                </a:solidFill>
                <a:latin typeface="Proxima Nova"/>
                <a:ea typeface="Proxima Nova"/>
                <a:cs typeface="Proxima Nova"/>
                <a:sym typeface="Proxima Nova"/>
              </a:rPr>
              <a:t>Late: </a:t>
            </a:r>
            <a:endParaRPr sz="1590" b="1"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ROM</a:t>
            </a:r>
            <a:endParaRPr sz="1290"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Pain management </a:t>
            </a:r>
            <a:endParaRPr sz="1290"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PROM with caregivers </a:t>
            </a:r>
            <a:endParaRPr sz="1290" dirty="0">
              <a:solidFill>
                <a:srgbClr val="4A86E8"/>
              </a:solidFill>
              <a:latin typeface="Proxima Nova"/>
              <a:ea typeface="Proxima Nova"/>
              <a:cs typeface="Proxima Nova"/>
              <a:sym typeface="Proxima Nova"/>
            </a:endParaRPr>
          </a:p>
          <a:p>
            <a:pPr marL="457200" lvl="0" indent="-310515" algn="l" rtl="0">
              <a:lnSpc>
                <a:spcPct val="115000"/>
              </a:lnSpc>
              <a:spcBef>
                <a:spcPts val="0"/>
              </a:spcBef>
              <a:spcAft>
                <a:spcPts val="0"/>
              </a:spcAft>
              <a:buClr>
                <a:srgbClr val="4A86E8"/>
              </a:buClr>
              <a:buSzPts val="1290"/>
              <a:buFont typeface="Proxima Nova"/>
              <a:buChar char="●"/>
            </a:pPr>
            <a:r>
              <a:rPr lang="en" sz="1290" dirty="0">
                <a:solidFill>
                  <a:srgbClr val="4A86E8"/>
                </a:solidFill>
                <a:latin typeface="Proxima Nova"/>
                <a:ea typeface="Proxima Nova"/>
                <a:cs typeface="Proxima Nova"/>
                <a:sym typeface="Proxima Nova"/>
              </a:rPr>
              <a:t>Breathing </a:t>
            </a:r>
            <a:endParaRPr sz="1290" dirty="0">
              <a:solidFill>
                <a:srgbClr val="4A86E8"/>
              </a:solidFill>
              <a:latin typeface="Proxima Nova"/>
              <a:ea typeface="Proxima Nova"/>
              <a:cs typeface="Proxima Nova"/>
              <a:sym typeface="Proxima Nova"/>
            </a:endParaRPr>
          </a:p>
        </p:txBody>
      </p:sp>
      <p:pic>
        <p:nvPicPr>
          <p:cNvPr id="144" name="Google Shape;144;p25"/>
          <p:cNvPicPr preferRelativeResize="0"/>
          <p:nvPr/>
        </p:nvPicPr>
        <p:blipFill rotWithShape="1">
          <a:blip r:embed="rId5">
            <a:alphaModFix/>
          </a:blip>
          <a:srcRect l="12195" b="1797"/>
          <a:stretch/>
        </p:blipFill>
        <p:spPr>
          <a:xfrm>
            <a:off x="7015550" y="2803198"/>
            <a:ext cx="1556431" cy="2129352"/>
          </a:xfrm>
          <a:prstGeom prst="rect">
            <a:avLst/>
          </a:prstGeom>
          <a:noFill/>
          <a:ln>
            <a:noFill/>
          </a:ln>
        </p:spPr>
      </p:pic>
      <p:pic>
        <p:nvPicPr>
          <p:cNvPr id="145" name="Google Shape;145;p25"/>
          <p:cNvPicPr preferRelativeResize="0"/>
          <p:nvPr/>
        </p:nvPicPr>
        <p:blipFill>
          <a:blip r:embed="rId6">
            <a:alphaModFix/>
          </a:blip>
          <a:stretch>
            <a:fillRect/>
          </a:stretch>
        </p:blipFill>
        <p:spPr>
          <a:xfrm>
            <a:off x="7105344" y="1030050"/>
            <a:ext cx="1556431" cy="1869747"/>
          </a:xfrm>
          <a:prstGeom prst="rect">
            <a:avLst/>
          </a:prstGeom>
          <a:noFill/>
          <a:ln>
            <a:noFill/>
          </a:ln>
        </p:spPr>
      </p:pic>
      <p:pic>
        <p:nvPicPr>
          <p:cNvPr id="146" name="Google Shape;146;p25"/>
          <p:cNvPicPr preferRelativeResize="0"/>
          <p:nvPr/>
        </p:nvPicPr>
        <p:blipFill rotWithShape="1">
          <a:blip r:embed="rId7">
            <a:alphaModFix/>
          </a:blip>
          <a:srcRect t="11449"/>
          <a:stretch/>
        </p:blipFill>
        <p:spPr>
          <a:xfrm>
            <a:off x="5664650" y="2328449"/>
            <a:ext cx="1665135" cy="1766750"/>
          </a:xfrm>
          <a:prstGeom prst="rect">
            <a:avLst/>
          </a:prstGeom>
          <a:noFill/>
          <a:ln>
            <a:noFill/>
          </a:ln>
        </p:spPr>
      </p:pic>
      <p:pic>
        <p:nvPicPr>
          <p:cNvPr id="3" name="Audio 2">
            <a:hlinkClick r:id="" action="ppaction://media"/>
            <a:extLst>
              <a:ext uri="{FF2B5EF4-FFF2-40B4-BE49-F238E27FC236}">
                <a16:creationId xmlns:a16="http://schemas.microsoft.com/office/drawing/2014/main" id="{CFF97894-2EDD-1D3D-B852-5668DFF37B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180"/>
    </mc:Choice>
    <mc:Fallback xmlns="">
      <p:transition spd="slow" advTm="10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3" name="Google Shape;153;p26"/>
          <p:cNvPicPr preferRelativeResize="0"/>
          <p:nvPr/>
        </p:nvPicPr>
        <p:blipFill>
          <a:blip r:embed="rId6">
            <a:alphaModFix/>
          </a:blip>
          <a:stretch>
            <a:fillRect/>
          </a:stretch>
        </p:blipFill>
        <p:spPr>
          <a:xfrm>
            <a:off x="5410875" y="1406781"/>
            <a:ext cx="3580250" cy="2382463"/>
          </a:xfrm>
          <a:prstGeom prst="rect">
            <a:avLst/>
          </a:prstGeom>
          <a:noFill/>
          <a:ln>
            <a:noFill/>
          </a:ln>
        </p:spPr>
      </p:pic>
      <p:sp>
        <p:nvSpPr>
          <p:cNvPr id="151" name="Google Shape;15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B7B7B7"/>
                </a:solidFill>
                <a:latin typeface="Montserrat"/>
                <a:ea typeface="Montserrat"/>
                <a:cs typeface="Montserrat"/>
                <a:sym typeface="Montserrat"/>
              </a:rPr>
              <a:t>Interventions </a:t>
            </a:r>
            <a:endParaRPr b="1">
              <a:solidFill>
                <a:srgbClr val="B7B7B7"/>
              </a:solidFill>
              <a:latin typeface="Montserrat"/>
              <a:ea typeface="Montserrat"/>
              <a:cs typeface="Montserrat"/>
              <a:sym typeface="Montserrat"/>
            </a:endParaRPr>
          </a:p>
        </p:txBody>
      </p:sp>
      <p:sp>
        <p:nvSpPr>
          <p:cNvPr id="152" name="Google Shape;152;p26"/>
          <p:cNvSpPr txBox="1">
            <a:spLocks noGrp="1"/>
          </p:cNvSpPr>
          <p:nvPr>
            <p:ph type="body" idx="1"/>
          </p:nvPr>
        </p:nvSpPr>
        <p:spPr>
          <a:xfrm>
            <a:off x="311700" y="1152475"/>
            <a:ext cx="5911500" cy="3416400"/>
          </a:xfrm>
          <a:prstGeom prst="rect">
            <a:avLst/>
          </a:prstGeom>
        </p:spPr>
        <p:txBody>
          <a:bodyPr spcFirstLastPara="1" wrap="square" lIns="91425" tIns="91425" rIns="91425" bIns="91425" anchor="t" anchorCtr="0">
            <a:normAutofit lnSpcReduction="10000"/>
          </a:bodyPr>
          <a:lstStyle/>
          <a:p>
            <a:pPr marL="457200" lvl="0" indent="-342900" algn="l" rtl="0">
              <a:lnSpc>
                <a:spcPct val="150000"/>
              </a:lnSpc>
              <a:spcBef>
                <a:spcPts val="0"/>
              </a:spcBef>
              <a:spcAft>
                <a:spcPts val="0"/>
              </a:spcAft>
              <a:buClr>
                <a:srgbClr val="4A86E8"/>
              </a:buClr>
              <a:buSzPts val="1800"/>
              <a:buFont typeface="Proxima Nova"/>
              <a:buChar char="●"/>
            </a:pPr>
            <a:r>
              <a:rPr lang="en">
                <a:solidFill>
                  <a:srgbClr val="4A86E8"/>
                </a:solidFill>
                <a:latin typeface="Proxima Nova"/>
                <a:ea typeface="Proxima Nova"/>
                <a:cs typeface="Proxima Nova"/>
                <a:sym typeface="Proxima Nova"/>
              </a:rPr>
              <a:t>Evidence suggests exercise can slow the decline of function and benefit an individual’s quality of life</a:t>
            </a:r>
            <a:endParaRPr>
              <a:solidFill>
                <a:srgbClr val="4A86E8"/>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A86E8"/>
              </a:buClr>
              <a:buSzPts val="1800"/>
              <a:buFont typeface="Proxima Nova"/>
              <a:buChar char="●"/>
            </a:pPr>
            <a:r>
              <a:rPr lang="en">
                <a:solidFill>
                  <a:srgbClr val="4A86E8"/>
                </a:solidFill>
                <a:latin typeface="Proxima Nova"/>
                <a:ea typeface="Proxima Nova"/>
                <a:cs typeface="Proxima Nova"/>
                <a:sym typeface="Proxima Nova"/>
              </a:rPr>
              <a:t>Therapeutic Exercise </a:t>
            </a:r>
            <a:endParaRPr>
              <a:solidFill>
                <a:srgbClr val="4A86E8"/>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A86E8"/>
              </a:buClr>
              <a:buSzPts val="1800"/>
              <a:buFont typeface="Proxima Nova"/>
              <a:buChar char="●"/>
            </a:pPr>
            <a:r>
              <a:rPr lang="en">
                <a:solidFill>
                  <a:srgbClr val="4A86E8"/>
                </a:solidFill>
                <a:latin typeface="Proxima Nova"/>
                <a:ea typeface="Proxima Nova"/>
                <a:cs typeface="Proxima Nova"/>
                <a:sym typeface="Proxima Nova"/>
              </a:rPr>
              <a:t>Gait training </a:t>
            </a:r>
            <a:endParaRPr>
              <a:solidFill>
                <a:srgbClr val="4A86E8"/>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A86E8"/>
              </a:buClr>
              <a:buSzPts val="1800"/>
              <a:buFont typeface="Proxima Nova"/>
              <a:buChar char="●"/>
            </a:pPr>
            <a:r>
              <a:rPr lang="en">
                <a:solidFill>
                  <a:srgbClr val="4A86E8"/>
                </a:solidFill>
                <a:latin typeface="Proxima Nova"/>
                <a:ea typeface="Proxima Nova"/>
                <a:cs typeface="Proxima Nova"/>
                <a:sym typeface="Proxima Nova"/>
              </a:rPr>
              <a:t>Postural exercises/education</a:t>
            </a:r>
            <a:endParaRPr>
              <a:solidFill>
                <a:srgbClr val="4A86E8"/>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A86E8"/>
              </a:buClr>
              <a:buSzPts val="1800"/>
              <a:buFont typeface="Proxima Nova"/>
              <a:buChar char="●"/>
            </a:pPr>
            <a:r>
              <a:rPr lang="en">
                <a:solidFill>
                  <a:srgbClr val="4A86E8"/>
                </a:solidFill>
                <a:latin typeface="Proxima Nova"/>
                <a:ea typeface="Proxima Nova"/>
                <a:cs typeface="Proxima Nova"/>
                <a:sym typeface="Proxima Nova"/>
              </a:rPr>
              <a:t>Assistive device recommendations </a:t>
            </a:r>
            <a:endParaRPr>
              <a:solidFill>
                <a:srgbClr val="4A86E8"/>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A86E8"/>
              </a:buClr>
              <a:buSzPts val="1800"/>
              <a:buFont typeface="Proxima Nova"/>
              <a:buChar char="●"/>
            </a:pPr>
            <a:r>
              <a:rPr lang="en">
                <a:solidFill>
                  <a:srgbClr val="4A86E8"/>
                </a:solidFill>
                <a:latin typeface="Proxima Nova"/>
                <a:ea typeface="Proxima Nova"/>
                <a:cs typeface="Proxima Nova"/>
                <a:sym typeface="Proxima Nova"/>
              </a:rPr>
              <a:t>Patient/family education </a:t>
            </a:r>
            <a:endParaRPr>
              <a:solidFill>
                <a:srgbClr val="4A86E8"/>
              </a:solidFill>
              <a:latin typeface="Proxima Nova"/>
              <a:ea typeface="Proxima Nova"/>
              <a:cs typeface="Proxima Nova"/>
              <a:sym typeface="Proxima Nova"/>
            </a:endParaRPr>
          </a:p>
          <a:p>
            <a:pPr marL="457200" lvl="0" indent="-342900" algn="l" rtl="0">
              <a:lnSpc>
                <a:spcPct val="150000"/>
              </a:lnSpc>
              <a:spcBef>
                <a:spcPts val="0"/>
              </a:spcBef>
              <a:spcAft>
                <a:spcPts val="0"/>
              </a:spcAft>
              <a:buClr>
                <a:srgbClr val="4A86E8"/>
              </a:buClr>
              <a:buSzPts val="1800"/>
              <a:buFont typeface="Proxima Nova"/>
              <a:buChar char="●"/>
            </a:pPr>
            <a:r>
              <a:rPr lang="en">
                <a:solidFill>
                  <a:srgbClr val="4A86E8"/>
                </a:solidFill>
                <a:latin typeface="Proxima Nova"/>
                <a:ea typeface="Proxima Nova"/>
                <a:cs typeface="Proxima Nova"/>
                <a:sym typeface="Proxima Nova"/>
              </a:rPr>
              <a:t>HEP</a:t>
            </a:r>
            <a:endParaRPr>
              <a:solidFill>
                <a:srgbClr val="4A86E8"/>
              </a:solidFill>
              <a:latin typeface="Proxima Nova"/>
              <a:ea typeface="Proxima Nova"/>
              <a:cs typeface="Proxima Nova"/>
              <a:sym typeface="Proxima Nova"/>
            </a:endParaRPr>
          </a:p>
        </p:txBody>
      </p:sp>
      <p:pic>
        <p:nvPicPr>
          <p:cNvPr id="4" name="Audio 3">
            <a:hlinkClick r:id="" action="ppaction://media"/>
            <a:extLst>
              <a:ext uri="{FF2B5EF4-FFF2-40B4-BE49-F238E27FC236}">
                <a16:creationId xmlns:a16="http://schemas.microsoft.com/office/drawing/2014/main" id="{E2EF8A39-9412-2C3D-15F1-1E6FDE2052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9617"/>
    </mc:Choice>
    <mc:Fallback xmlns="">
      <p:transition spd="slow" advTm="8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p:nvPr/>
        </p:nvSpPr>
        <p:spPr>
          <a:xfrm>
            <a:off x="641100" y="974100"/>
            <a:ext cx="1825200" cy="4314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ontserrat"/>
                <a:ea typeface="Montserrat"/>
                <a:cs typeface="Montserrat"/>
                <a:sym typeface="Montserrat"/>
              </a:rPr>
              <a:t>TherEx</a:t>
            </a:r>
            <a:endParaRPr>
              <a:latin typeface="Montserrat"/>
              <a:ea typeface="Montserrat"/>
              <a:cs typeface="Montserrat"/>
              <a:sym typeface="Montserrat"/>
            </a:endParaRPr>
          </a:p>
        </p:txBody>
      </p:sp>
      <p:sp>
        <p:nvSpPr>
          <p:cNvPr id="159" name="Google Shape;159;p27"/>
          <p:cNvSpPr/>
          <p:nvPr/>
        </p:nvSpPr>
        <p:spPr>
          <a:xfrm>
            <a:off x="3627250" y="974100"/>
            <a:ext cx="1825200" cy="4314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ontserrat"/>
                <a:ea typeface="Montserrat"/>
                <a:cs typeface="Montserrat"/>
                <a:sym typeface="Montserrat"/>
              </a:rPr>
              <a:t>Gait Training </a:t>
            </a:r>
            <a:endParaRPr>
              <a:latin typeface="Montserrat"/>
              <a:ea typeface="Montserrat"/>
              <a:cs typeface="Montserrat"/>
              <a:sym typeface="Montserrat"/>
            </a:endParaRPr>
          </a:p>
        </p:txBody>
      </p:sp>
      <p:sp>
        <p:nvSpPr>
          <p:cNvPr id="160" name="Google Shape;160;p27"/>
          <p:cNvSpPr/>
          <p:nvPr/>
        </p:nvSpPr>
        <p:spPr>
          <a:xfrm>
            <a:off x="6635350" y="915475"/>
            <a:ext cx="1825200" cy="4314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ontserrat"/>
                <a:ea typeface="Montserrat"/>
                <a:cs typeface="Montserrat"/>
                <a:sym typeface="Montserrat"/>
              </a:rPr>
              <a:t>Education</a:t>
            </a:r>
            <a:endParaRPr>
              <a:latin typeface="Montserrat"/>
              <a:ea typeface="Montserrat"/>
              <a:cs typeface="Montserrat"/>
              <a:sym typeface="Montserrat"/>
            </a:endParaRPr>
          </a:p>
        </p:txBody>
      </p:sp>
      <p:sp>
        <p:nvSpPr>
          <p:cNvPr id="161" name="Google Shape;161;p27"/>
          <p:cNvSpPr txBox="1"/>
          <p:nvPr/>
        </p:nvSpPr>
        <p:spPr>
          <a:xfrm>
            <a:off x="583525" y="1522800"/>
            <a:ext cx="2349000" cy="276995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4A86E8"/>
                </a:solidFill>
                <a:latin typeface="Proxima Nova"/>
                <a:ea typeface="Proxima Nova"/>
                <a:cs typeface="Proxima Nova"/>
                <a:sym typeface="Proxima Nova"/>
              </a:rPr>
              <a:t>Stretching: Passive range of motion especially into dorsiflexion </a:t>
            </a:r>
            <a:endParaRPr dirty="0">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dirty="0">
              <a:solidFill>
                <a:srgbClr val="4A86E8"/>
              </a:solidFill>
              <a:latin typeface="Proxima Nova"/>
              <a:ea typeface="Proxima Nova"/>
              <a:cs typeface="Proxima Nova"/>
              <a:sym typeface="Proxima Nova"/>
            </a:endParaRPr>
          </a:p>
          <a:p>
            <a:pPr marL="0" lvl="0" indent="0" algn="l" rtl="0">
              <a:spcBef>
                <a:spcPts val="0"/>
              </a:spcBef>
              <a:spcAft>
                <a:spcPts val="0"/>
              </a:spcAft>
              <a:buNone/>
            </a:pPr>
            <a:r>
              <a:rPr lang="en" dirty="0">
                <a:solidFill>
                  <a:srgbClr val="4A86E8"/>
                </a:solidFill>
                <a:latin typeface="Proxima Nova"/>
                <a:ea typeface="Proxima Nova"/>
                <a:cs typeface="Proxima Nova"/>
                <a:sym typeface="Proxima Nova"/>
              </a:rPr>
              <a:t>Aerobic Exercise: 10 minutes of recumbent cycling at 40-60% of HR reserve; recommended foot bike </a:t>
            </a:r>
            <a:endParaRPr dirty="0">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dirty="0">
              <a:solidFill>
                <a:srgbClr val="4A86E8"/>
              </a:solidFill>
              <a:latin typeface="Proxima Nova"/>
              <a:ea typeface="Proxima Nova"/>
              <a:cs typeface="Proxima Nova"/>
              <a:sym typeface="Proxima Nova"/>
            </a:endParaRPr>
          </a:p>
          <a:p>
            <a:pPr marL="0" lvl="0" indent="0" algn="l" rtl="0">
              <a:spcBef>
                <a:spcPts val="0"/>
              </a:spcBef>
              <a:spcAft>
                <a:spcPts val="0"/>
              </a:spcAft>
              <a:buNone/>
            </a:pPr>
            <a:r>
              <a:rPr lang="en" dirty="0">
                <a:solidFill>
                  <a:srgbClr val="4A86E8"/>
                </a:solidFill>
                <a:latin typeface="Proxima Nova"/>
                <a:ea typeface="Proxima Nova"/>
                <a:cs typeface="Proxima Nova"/>
                <a:sym typeface="Proxima Nova"/>
              </a:rPr>
              <a:t>Resistance Exercise: 3 sets of 5 reps targeting UE </a:t>
            </a:r>
            <a:endParaRPr dirty="0">
              <a:solidFill>
                <a:srgbClr val="4A86E8"/>
              </a:solidFill>
              <a:latin typeface="Proxima Nova"/>
              <a:ea typeface="Proxima Nova"/>
              <a:cs typeface="Proxima Nova"/>
              <a:sym typeface="Proxima Nova"/>
            </a:endParaRPr>
          </a:p>
        </p:txBody>
      </p:sp>
      <p:sp>
        <p:nvSpPr>
          <p:cNvPr id="162" name="Google Shape;162;p27"/>
          <p:cNvSpPr txBox="1"/>
          <p:nvPr/>
        </p:nvSpPr>
        <p:spPr>
          <a:xfrm>
            <a:off x="3578350" y="1522800"/>
            <a:ext cx="22296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A86E8"/>
                </a:solidFill>
                <a:latin typeface="Proxima Nova"/>
                <a:ea typeface="Proxima Nova"/>
                <a:cs typeface="Proxima Nova"/>
                <a:sym typeface="Proxima Nova"/>
              </a:rPr>
              <a:t>Ambulation with AFO’s and rollator </a:t>
            </a: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r>
              <a:rPr lang="en">
                <a:solidFill>
                  <a:srgbClr val="4A86E8"/>
                </a:solidFill>
                <a:latin typeface="Proxima Nova"/>
                <a:ea typeface="Proxima Nova"/>
                <a:cs typeface="Proxima Nova"/>
                <a:sym typeface="Proxima Nova"/>
              </a:rPr>
              <a:t>Gait speed </a:t>
            </a: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r>
              <a:rPr lang="en">
                <a:solidFill>
                  <a:srgbClr val="4A86E8"/>
                </a:solidFill>
                <a:latin typeface="Proxima Nova"/>
                <a:ea typeface="Proxima Nova"/>
                <a:cs typeface="Proxima Nova"/>
                <a:sym typeface="Proxima Nova"/>
              </a:rPr>
              <a:t>Ambulating on flat surfaces: recreate pt home environment to practice functional tasks</a:t>
            </a: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3" name="Google Shape;163;p27"/>
          <p:cNvSpPr txBox="1"/>
          <p:nvPr/>
        </p:nvSpPr>
        <p:spPr>
          <a:xfrm>
            <a:off x="6635350" y="1522800"/>
            <a:ext cx="2349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A86E8"/>
                </a:solidFill>
                <a:latin typeface="Proxima Nova"/>
                <a:ea typeface="Proxima Nova"/>
                <a:cs typeface="Proxima Nova"/>
                <a:sym typeface="Proxima Nova"/>
              </a:rPr>
              <a:t>Exercise parameters: feelings of fatigue/weakness should not last more than 20-30min after exercise </a:t>
            </a: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r>
              <a:rPr lang="en">
                <a:solidFill>
                  <a:srgbClr val="4A86E8"/>
                </a:solidFill>
                <a:latin typeface="Proxima Nova"/>
                <a:ea typeface="Proxima Nova"/>
                <a:cs typeface="Proxima Nova"/>
                <a:sym typeface="Proxima Nova"/>
              </a:rPr>
              <a:t>Disease progression and what to expect</a:t>
            </a: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r>
              <a:rPr lang="en">
                <a:solidFill>
                  <a:srgbClr val="4A86E8"/>
                </a:solidFill>
                <a:latin typeface="Proxima Nova"/>
                <a:ea typeface="Proxima Nova"/>
                <a:cs typeface="Proxima Nova"/>
                <a:sym typeface="Proxima Nova"/>
              </a:rPr>
              <a:t>Educate caregiver on how to assist with exercises</a:t>
            </a: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r>
              <a:rPr lang="en">
                <a:solidFill>
                  <a:srgbClr val="4A86E8"/>
                </a:solidFill>
                <a:latin typeface="Proxima Nova"/>
                <a:ea typeface="Proxima Nova"/>
                <a:cs typeface="Proxima Nova"/>
                <a:sym typeface="Proxima Nova"/>
              </a:rPr>
              <a:t>Education on positioning</a:t>
            </a:r>
            <a:endParaRPr>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4" name="Google Shape;164;p27"/>
          <p:cNvSpPr txBox="1"/>
          <p:nvPr/>
        </p:nvSpPr>
        <p:spPr>
          <a:xfrm>
            <a:off x="583525" y="331275"/>
            <a:ext cx="6490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Montserrat"/>
                <a:ea typeface="Montserrat"/>
                <a:cs typeface="Montserrat"/>
                <a:sym typeface="Montserrat"/>
              </a:rPr>
              <a:t>Multidisciplinary Clinic Recommendations</a:t>
            </a:r>
            <a:endParaRPr sz="2000">
              <a:latin typeface="Montserrat"/>
              <a:ea typeface="Montserrat"/>
              <a:cs typeface="Montserrat"/>
              <a:sym typeface="Montserrat"/>
            </a:endParaRPr>
          </a:p>
        </p:txBody>
      </p:sp>
      <p:pic>
        <p:nvPicPr>
          <p:cNvPr id="2" name="Audio 1">
            <a:hlinkClick r:id="" action="ppaction://media"/>
            <a:extLst>
              <a:ext uri="{FF2B5EF4-FFF2-40B4-BE49-F238E27FC236}">
                <a16:creationId xmlns:a16="http://schemas.microsoft.com/office/drawing/2014/main" id="{C966CD31-9702-45B4-C66C-02A7AE6ED7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6023"/>
    </mc:Choice>
    <mc:Fallback xmlns="">
      <p:transition spd="slow" advTm="25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Montserrat"/>
                <a:ea typeface="Montserrat"/>
                <a:cs typeface="Montserrat"/>
                <a:sym typeface="Montserrat"/>
              </a:rPr>
              <a:t>Forum Questions </a:t>
            </a:r>
            <a:endParaRPr dirty="0">
              <a:latin typeface="Montserrat"/>
              <a:ea typeface="Montserrat"/>
              <a:cs typeface="Montserrat"/>
              <a:sym typeface="Montserrat"/>
            </a:endParaRPr>
          </a:p>
        </p:txBody>
      </p:sp>
      <p:sp>
        <p:nvSpPr>
          <p:cNvPr id="170" name="Google Shape;170;p28"/>
          <p:cNvSpPr txBox="1">
            <a:spLocks noGrp="1"/>
          </p:cNvSpPr>
          <p:nvPr>
            <p:ph type="body" idx="1"/>
          </p:nvPr>
        </p:nvSpPr>
        <p:spPr>
          <a:xfrm>
            <a:off x="311700" y="1046145"/>
            <a:ext cx="8520600" cy="3416400"/>
          </a:xfrm>
          <a:prstGeom prst="rect">
            <a:avLst/>
          </a:prstGeom>
        </p:spPr>
        <p:txBody>
          <a:bodyPr spcFirstLastPara="1" wrap="square" lIns="91425" tIns="91425" rIns="91425" bIns="91425" anchor="t" anchorCtr="0">
            <a:noAutofit/>
          </a:bodyPr>
          <a:lstStyle/>
          <a:p>
            <a:pPr marL="457200" lvl="0" indent="-332105" algn="l" rtl="0">
              <a:lnSpc>
                <a:spcPct val="140000"/>
              </a:lnSpc>
              <a:spcBef>
                <a:spcPts val="0"/>
              </a:spcBef>
              <a:spcAft>
                <a:spcPts val="0"/>
              </a:spcAft>
              <a:buSzPts val="1630"/>
              <a:buFont typeface="Proxima Nova"/>
              <a:buChar char="●"/>
            </a:pPr>
            <a:r>
              <a:rPr lang="en" sz="1600" dirty="0">
                <a:latin typeface="Proxima Nova"/>
                <a:ea typeface="Proxima Nova"/>
                <a:cs typeface="Proxima Nova"/>
                <a:sym typeface="Proxima Nova"/>
              </a:rPr>
              <a:t>Judy is starting home health therapy and you are her therapist. Write out a plan of care including what you would evaluate on the first visit, interventions you would implement, and 4 goals (2 short term, 2 Long term). Be sure to include frequency and duration of PT.  </a:t>
            </a:r>
            <a:endParaRPr sz="1600" dirty="0">
              <a:latin typeface="Proxima Nova"/>
              <a:ea typeface="Proxima Nova"/>
              <a:cs typeface="Proxima Nova"/>
              <a:sym typeface="Proxima Nova"/>
            </a:endParaRPr>
          </a:p>
          <a:p>
            <a:pPr marL="457200" lvl="0" indent="-332105" algn="l" rtl="0">
              <a:lnSpc>
                <a:spcPct val="140000"/>
              </a:lnSpc>
              <a:spcBef>
                <a:spcPts val="0"/>
              </a:spcBef>
              <a:spcAft>
                <a:spcPts val="0"/>
              </a:spcAft>
              <a:buSzPts val="1630"/>
              <a:buFont typeface="Proxima Nova"/>
              <a:buChar char="●"/>
            </a:pPr>
            <a:r>
              <a:rPr lang="en" sz="1600" dirty="0">
                <a:latin typeface="Proxima Nova"/>
                <a:ea typeface="Proxima Nova"/>
                <a:cs typeface="Proxima Nova"/>
                <a:sym typeface="Proxima Nova"/>
              </a:rPr>
              <a:t>What other assistive devices/assistive technologies would you expect Judy would need as her disease progresses? What resources would you provide to help her and her family? Use resources to support your response. </a:t>
            </a:r>
            <a:endParaRPr sz="1600" dirty="0">
              <a:latin typeface="Proxima Nova"/>
              <a:ea typeface="Proxima Nova"/>
              <a:cs typeface="Proxima Nova"/>
              <a:sym typeface="Proxima Nova"/>
            </a:endParaRPr>
          </a:p>
          <a:p>
            <a:pPr marL="457200" lvl="0" indent="-332105" algn="l" rtl="0">
              <a:lnSpc>
                <a:spcPct val="140000"/>
              </a:lnSpc>
              <a:spcBef>
                <a:spcPts val="0"/>
              </a:spcBef>
              <a:spcAft>
                <a:spcPts val="0"/>
              </a:spcAft>
              <a:buSzPts val="1630"/>
              <a:buFont typeface="Proxima Nova"/>
              <a:buChar char="●"/>
            </a:pPr>
            <a:r>
              <a:rPr lang="en" sz="1600" dirty="0">
                <a:latin typeface="Proxima Nova"/>
                <a:ea typeface="Proxima Nova"/>
                <a:cs typeface="Proxima Nova"/>
                <a:sym typeface="Proxima Nova"/>
              </a:rPr>
              <a:t>As Judy continues to lose function, how would you change your interventions? Use evidence to support your response.</a:t>
            </a:r>
            <a:endParaRPr sz="1600" dirty="0">
              <a:latin typeface="Proxima Nova"/>
              <a:ea typeface="Proxima Nova"/>
              <a:cs typeface="Proxima Nova"/>
              <a:sym typeface="Proxima Nova"/>
            </a:endParaRPr>
          </a:p>
          <a:p>
            <a:pPr marL="457200" lvl="0" indent="-332105" algn="l" rtl="0">
              <a:lnSpc>
                <a:spcPct val="140000"/>
              </a:lnSpc>
              <a:spcBef>
                <a:spcPts val="0"/>
              </a:spcBef>
              <a:spcAft>
                <a:spcPts val="0"/>
              </a:spcAft>
              <a:buSzPts val="1630"/>
              <a:buFont typeface="Proxima Nova"/>
              <a:buChar char="●"/>
            </a:pPr>
            <a:r>
              <a:rPr lang="en" sz="1600" dirty="0">
                <a:latin typeface="Proxima Nova"/>
                <a:ea typeface="Proxima Nova"/>
                <a:cs typeface="Proxima Nova"/>
                <a:sym typeface="Proxima Nova"/>
              </a:rPr>
              <a:t>Judy and her family are worried about her prognosis and how rapidly ALS can progress. Write out your response to them, and make sure to use resources to support your response. </a:t>
            </a:r>
            <a:endParaRPr sz="1600" dirty="0">
              <a:latin typeface="Proxima Nova"/>
              <a:ea typeface="Proxima Nova"/>
              <a:cs typeface="Proxima Nova"/>
              <a:sym typeface="Proxima Nova"/>
            </a:endParaRPr>
          </a:p>
        </p:txBody>
      </p:sp>
      <p:pic>
        <p:nvPicPr>
          <p:cNvPr id="4" name="Audio 3">
            <a:hlinkClick r:id="" action="ppaction://media"/>
            <a:extLst>
              <a:ext uri="{FF2B5EF4-FFF2-40B4-BE49-F238E27FC236}">
                <a16:creationId xmlns:a16="http://schemas.microsoft.com/office/drawing/2014/main" id="{3B90A6CE-27C2-92D4-0988-CEE801381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95"/>
    </mc:Choice>
    <mc:Fallback xmlns="">
      <p:transition spd="slow" advTm="16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Montserrat"/>
                <a:ea typeface="Montserrat"/>
                <a:cs typeface="Montserrat"/>
                <a:sym typeface="Montserrat"/>
              </a:rPr>
              <a:t>References</a:t>
            </a:r>
            <a:endParaRPr>
              <a:latin typeface="Montserrat"/>
              <a:ea typeface="Montserrat"/>
              <a:cs typeface="Montserrat"/>
              <a:sym typeface="Montserrat"/>
            </a:endParaRPr>
          </a:p>
        </p:txBody>
      </p:sp>
      <p:sp>
        <p:nvSpPr>
          <p:cNvPr id="176" name="Google Shape;176;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McCulloch, Karen. Amyotrophic Lateral Sclerosis. University of North Carolina at Chapel Hill. 2022</a:t>
            </a:r>
            <a:endParaRPr sz="1200" dirty="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Causes of fatigue | MS Society. Accessed April 24, 2023. https://</a:t>
            </a:r>
            <a:r>
              <a:rPr lang="en" sz="1200" dirty="0" err="1">
                <a:solidFill>
                  <a:schemeClr val="dk1"/>
                </a:solidFill>
                <a:latin typeface="Proxima Nova"/>
                <a:ea typeface="Proxima Nova"/>
                <a:cs typeface="Proxima Nova"/>
                <a:sym typeface="Proxima Nova"/>
              </a:rPr>
              <a:t>www.mssociety.org.uk</a:t>
            </a:r>
            <a:r>
              <a:rPr lang="en" sz="1200" dirty="0">
                <a:solidFill>
                  <a:schemeClr val="dk1"/>
                </a:solidFill>
                <a:latin typeface="Proxima Nova"/>
                <a:ea typeface="Proxima Nova"/>
                <a:cs typeface="Proxima Nova"/>
                <a:sym typeface="Proxima Nova"/>
              </a:rPr>
              <a:t>/about-</a:t>
            </a:r>
            <a:r>
              <a:rPr lang="en" sz="1200" dirty="0" err="1">
                <a:solidFill>
                  <a:schemeClr val="dk1"/>
                </a:solidFill>
                <a:latin typeface="Proxima Nova"/>
                <a:ea typeface="Proxima Nova"/>
                <a:cs typeface="Proxima Nova"/>
                <a:sym typeface="Proxima Nova"/>
              </a:rPr>
              <a:t>ms</a:t>
            </a:r>
            <a:r>
              <a:rPr lang="en" sz="1200" dirty="0">
                <a:solidFill>
                  <a:schemeClr val="dk1"/>
                </a:solidFill>
                <a:latin typeface="Proxima Nova"/>
                <a:ea typeface="Proxima Nova"/>
                <a:cs typeface="Proxima Nova"/>
                <a:sym typeface="Proxima Nova"/>
              </a:rPr>
              <a:t>/signs-and-symptoms/fatigue/causes-of-fatigue</a:t>
            </a:r>
            <a:endParaRPr sz="1200" dirty="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Gordon PH, Miller RG, Moore DH. ALSFRS-R. </a:t>
            </a:r>
            <a:r>
              <a:rPr lang="en" sz="1200" i="1" dirty="0" err="1">
                <a:solidFill>
                  <a:schemeClr val="dk1"/>
                </a:solidFill>
                <a:latin typeface="Proxima Nova"/>
                <a:ea typeface="Proxima Nova"/>
                <a:cs typeface="Proxima Nova"/>
                <a:sym typeface="Proxima Nova"/>
              </a:rPr>
              <a:t>Amyotroph</a:t>
            </a:r>
            <a:r>
              <a:rPr lang="en" sz="1200" i="1" dirty="0">
                <a:solidFill>
                  <a:schemeClr val="dk1"/>
                </a:solidFill>
                <a:latin typeface="Proxima Nova"/>
                <a:ea typeface="Proxima Nova"/>
                <a:cs typeface="Proxima Nova"/>
                <a:sym typeface="Proxima Nova"/>
              </a:rPr>
              <a:t> Lateral </a:t>
            </a:r>
            <a:r>
              <a:rPr lang="en" sz="1200" i="1" dirty="0" err="1">
                <a:solidFill>
                  <a:schemeClr val="dk1"/>
                </a:solidFill>
                <a:latin typeface="Proxima Nova"/>
                <a:ea typeface="Proxima Nova"/>
                <a:cs typeface="Proxima Nova"/>
                <a:sym typeface="Proxima Nova"/>
              </a:rPr>
              <a:t>Scler</a:t>
            </a:r>
            <a:r>
              <a:rPr lang="en" sz="1200" i="1" dirty="0">
                <a:solidFill>
                  <a:schemeClr val="dk1"/>
                </a:solidFill>
                <a:latin typeface="Proxima Nova"/>
                <a:ea typeface="Proxima Nova"/>
                <a:cs typeface="Proxima Nova"/>
                <a:sym typeface="Proxima Nova"/>
              </a:rPr>
              <a:t> Other Motor Neuron </a:t>
            </a:r>
            <a:r>
              <a:rPr lang="en" sz="1200" i="1" dirty="0" err="1">
                <a:solidFill>
                  <a:schemeClr val="dk1"/>
                </a:solidFill>
                <a:latin typeface="Proxima Nova"/>
                <a:ea typeface="Proxima Nova"/>
                <a:cs typeface="Proxima Nova"/>
                <a:sym typeface="Proxima Nova"/>
              </a:rPr>
              <a:t>Disord</a:t>
            </a:r>
            <a:r>
              <a:rPr lang="en" sz="1200" dirty="0">
                <a:solidFill>
                  <a:schemeClr val="dk1"/>
                </a:solidFill>
                <a:latin typeface="Proxima Nova"/>
                <a:ea typeface="Proxima Nova"/>
                <a:cs typeface="Proxima Nova"/>
                <a:sym typeface="Proxima Nova"/>
              </a:rPr>
              <a:t>. 2004;5 Suppl 1:90-93. doi:10.1080/17434470410019906 </a:t>
            </a:r>
            <a:endParaRPr sz="1200" dirty="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Function in Sitting Test | </a:t>
            </a:r>
            <a:r>
              <a:rPr lang="en" sz="1200" dirty="0" err="1">
                <a:solidFill>
                  <a:schemeClr val="dk1"/>
                </a:solidFill>
                <a:latin typeface="Proxima Nova"/>
                <a:ea typeface="Proxima Nova"/>
                <a:cs typeface="Proxima Nova"/>
                <a:sym typeface="Proxima Nova"/>
              </a:rPr>
              <a:t>RehabMeasures</a:t>
            </a:r>
            <a:r>
              <a:rPr lang="en" sz="1200" dirty="0">
                <a:solidFill>
                  <a:schemeClr val="dk1"/>
                </a:solidFill>
                <a:latin typeface="Proxima Nova"/>
                <a:ea typeface="Proxima Nova"/>
                <a:cs typeface="Proxima Nova"/>
                <a:sym typeface="Proxima Nova"/>
              </a:rPr>
              <a:t> Database. Accessed April 24, 2023. https://</a:t>
            </a:r>
            <a:r>
              <a:rPr lang="en" sz="1200" dirty="0" err="1">
                <a:solidFill>
                  <a:schemeClr val="dk1"/>
                </a:solidFill>
                <a:latin typeface="Proxima Nova"/>
                <a:ea typeface="Proxima Nova"/>
                <a:cs typeface="Proxima Nova"/>
                <a:sym typeface="Proxima Nova"/>
              </a:rPr>
              <a:t>www.sralab.org</a:t>
            </a:r>
            <a:r>
              <a:rPr lang="en" sz="1200" dirty="0">
                <a:solidFill>
                  <a:schemeClr val="dk1"/>
                </a:solidFill>
                <a:latin typeface="Proxima Nova"/>
                <a:ea typeface="Proxima Nova"/>
                <a:cs typeface="Proxima Nova"/>
                <a:sym typeface="Proxima Nova"/>
              </a:rPr>
              <a:t>/rehabilitation-measures/function-sitting-test</a:t>
            </a:r>
            <a:endParaRPr sz="1200" dirty="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AutoNum type="arabicPeriod"/>
            </a:pPr>
            <a:r>
              <a:rPr lang="en" sz="1200" dirty="0" err="1">
                <a:solidFill>
                  <a:schemeClr val="dk1"/>
                </a:solidFill>
                <a:latin typeface="Proxima Nova"/>
                <a:ea typeface="Proxima Nova"/>
                <a:cs typeface="Proxima Nova"/>
                <a:sym typeface="Proxima Nova"/>
              </a:rPr>
              <a:t>Kalron</a:t>
            </a:r>
            <a:r>
              <a:rPr lang="en" sz="1200" dirty="0">
                <a:solidFill>
                  <a:schemeClr val="dk1"/>
                </a:solidFill>
                <a:latin typeface="Proxima Nova"/>
                <a:ea typeface="Proxima Nova"/>
                <a:cs typeface="Proxima Nova"/>
                <a:sym typeface="Proxima Nova"/>
              </a:rPr>
              <a:t> A, </a:t>
            </a:r>
            <a:r>
              <a:rPr lang="en" sz="1200" dirty="0" err="1">
                <a:solidFill>
                  <a:schemeClr val="dk1"/>
                </a:solidFill>
                <a:latin typeface="Proxima Nova"/>
                <a:ea typeface="Proxima Nova"/>
                <a:cs typeface="Proxima Nova"/>
                <a:sym typeface="Proxima Nova"/>
              </a:rPr>
              <a:t>Mahameed</a:t>
            </a:r>
            <a:r>
              <a:rPr lang="en" sz="1200" dirty="0">
                <a:solidFill>
                  <a:schemeClr val="dk1"/>
                </a:solidFill>
                <a:latin typeface="Proxima Nova"/>
                <a:ea typeface="Proxima Nova"/>
                <a:cs typeface="Proxima Nova"/>
                <a:sym typeface="Proxima Nova"/>
              </a:rPr>
              <a:t> I, Weiss I, et al. Effects of a 12-week combined aerobic and strength training program in ambulatory patients with amyotrophic lateral sclerosis: a randomized controlled trial. </a:t>
            </a:r>
            <a:r>
              <a:rPr lang="en" sz="1200" i="1" dirty="0">
                <a:solidFill>
                  <a:schemeClr val="dk1"/>
                </a:solidFill>
                <a:latin typeface="Proxima Nova"/>
                <a:ea typeface="Proxima Nova"/>
                <a:cs typeface="Proxima Nova"/>
                <a:sym typeface="Proxima Nova"/>
              </a:rPr>
              <a:t>J Neurol</a:t>
            </a:r>
            <a:r>
              <a:rPr lang="en" sz="1200" dirty="0">
                <a:solidFill>
                  <a:schemeClr val="dk1"/>
                </a:solidFill>
                <a:latin typeface="Proxima Nova"/>
                <a:ea typeface="Proxima Nova"/>
                <a:cs typeface="Proxima Nova"/>
                <a:sym typeface="Proxima Nova"/>
              </a:rPr>
              <a:t>. 2021;268(5):1857-1866. doi:10.1007/s00415-020-10354-z </a:t>
            </a:r>
            <a:endParaRPr sz="1200" dirty="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Bello-Haas VD, Florence JM, </a:t>
            </a:r>
            <a:r>
              <a:rPr lang="en" sz="1200" dirty="0" err="1">
                <a:solidFill>
                  <a:schemeClr val="dk1"/>
                </a:solidFill>
                <a:latin typeface="Proxima Nova"/>
                <a:ea typeface="Proxima Nova"/>
                <a:cs typeface="Proxima Nova"/>
                <a:sym typeface="Proxima Nova"/>
              </a:rPr>
              <a:t>Kloos</a:t>
            </a:r>
            <a:r>
              <a:rPr lang="en" sz="1200" dirty="0">
                <a:solidFill>
                  <a:schemeClr val="dk1"/>
                </a:solidFill>
                <a:latin typeface="Proxima Nova"/>
                <a:ea typeface="Proxima Nova"/>
                <a:cs typeface="Proxima Nova"/>
                <a:sym typeface="Proxima Nova"/>
              </a:rPr>
              <a:t> AD, et al. A randomized controlled trial of resistance exercise in individuals with ALS. </a:t>
            </a:r>
            <a:r>
              <a:rPr lang="en" sz="1200" i="1" dirty="0">
                <a:solidFill>
                  <a:schemeClr val="dk1"/>
                </a:solidFill>
                <a:latin typeface="Proxima Nova"/>
                <a:ea typeface="Proxima Nova"/>
                <a:cs typeface="Proxima Nova"/>
                <a:sym typeface="Proxima Nova"/>
              </a:rPr>
              <a:t>Neurology</a:t>
            </a:r>
            <a:r>
              <a:rPr lang="en" sz="1200" dirty="0">
                <a:solidFill>
                  <a:schemeClr val="dk1"/>
                </a:solidFill>
                <a:latin typeface="Proxima Nova"/>
                <a:ea typeface="Proxima Nova"/>
                <a:cs typeface="Proxima Nova"/>
                <a:sym typeface="Proxima Nova"/>
              </a:rPr>
              <a:t>. 2007;68(23):2003-2007. doi:10.1212/01.wnl.0000264418.92308.a4</a:t>
            </a:r>
            <a:endParaRPr sz="1200" dirty="0">
              <a:solidFill>
                <a:schemeClr val="dk1"/>
              </a:solidFill>
              <a:latin typeface="Proxima Nova"/>
              <a:ea typeface="Proxima Nova"/>
              <a:cs typeface="Proxima Nova"/>
              <a:sym typeface="Proxima Nova"/>
            </a:endParaRPr>
          </a:p>
          <a:p>
            <a:pPr marL="0" lvl="0" indent="0" algn="l" rtl="0">
              <a:spcBef>
                <a:spcPts val="0"/>
              </a:spcBef>
              <a:spcAft>
                <a:spcPts val="1200"/>
              </a:spcAft>
              <a:buNone/>
            </a:pPr>
            <a:endParaRPr dirty="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Objectives</a:t>
            </a:r>
            <a:r>
              <a:rPr lang="en">
                <a:latin typeface="Montserrat"/>
                <a:ea typeface="Montserrat"/>
                <a:cs typeface="Montserrat"/>
                <a:sym typeface="Montserrat"/>
              </a:rPr>
              <a:t> </a:t>
            </a:r>
            <a:endParaRPr>
              <a:latin typeface="Montserrat"/>
              <a:ea typeface="Montserrat"/>
              <a:cs typeface="Montserrat"/>
              <a:sym typeface="Montserrat"/>
            </a:endParaRPr>
          </a:p>
        </p:txBody>
      </p:sp>
      <p:sp>
        <p:nvSpPr>
          <p:cNvPr id="71" name="Google Shape;71;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a:bodyPr>
          <a:lstStyle/>
          <a:p>
            <a:pPr marL="457200" lvl="0" indent="-393065" algn="l" rtl="0">
              <a:spcBef>
                <a:spcPts val="0"/>
              </a:spcBef>
              <a:spcAft>
                <a:spcPts val="0"/>
              </a:spcAft>
              <a:buSzPct val="100000"/>
              <a:buFont typeface="Proxima Nova"/>
              <a:buChar char="●"/>
            </a:pPr>
            <a:r>
              <a:rPr lang="en" sz="2800">
                <a:latin typeface="Proxima Nova"/>
                <a:ea typeface="Proxima Nova"/>
                <a:cs typeface="Proxima Nova"/>
                <a:sym typeface="Proxima Nova"/>
              </a:rPr>
              <a:t>To understand common signs and symptoms of ALS</a:t>
            </a:r>
            <a:endParaRPr sz="2800">
              <a:latin typeface="Proxima Nova"/>
              <a:ea typeface="Proxima Nova"/>
              <a:cs typeface="Proxima Nova"/>
              <a:sym typeface="Proxima Nova"/>
            </a:endParaRPr>
          </a:p>
          <a:p>
            <a:pPr marL="457200" lvl="0" indent="-393065" algn="l" rtl="0">
              <a:spcBef>
                <a:spcPts val="0"/>
              </a:spcBef>
              <a:spcAft>
                <a:spcPts val="0"/>
              </a:spcAft>
              <a:buSzPct val="100000"/>
              <a:buFont typeface="Proxima Nova"/>
              <a:buChar char="●"/>
            </a:pPr>
            <a:r>
              <a:rPr lang="en" sz="2800">
                <a:latin typeface="Proxima Nova"/>
                <a:ea typeface="Proxima Nova"/>
                <a:cs typeface="Proxima Nova"/>
                <a:sym typeface="Proxima Nova"/>
              </a:rPr>
              <a:t>Develop an understanding of a usual course of PT care for an individual with ALS</a:t>
            </a:r>
            <a:endParaRPr sz="2800">
              <a:latin typeface="Proxima Nova"/>
              <a:ea typeface="Proxima Nova"/>
              <a:cs typeface="Proxima Nova"/>
              <a:sym typeface="Proxima Nova"/>
            </a:endParaRPr>
          </a:p>
          <a:p>
            <a:pPr marL="457200" lvl="0" indent="-393065" algn="l" rtl="0">
              <a:spcBef>
                <a:spcPts val="0"/>
              </a:spcBef>
              <a:spcAft>
                <a:spcPts val="0"/>
              </a:spcAft>
              <a:buSzPct val="100000"/>
              <a:buFont typeface="Proxima Nova"/>
              <a:buChar char="●"/>
            </a:pPr>
            <a:r>
              <a:rPr lang="en" sz="2800">
                <a:latin typeface="Proxima Nova"/>
                <a:ea typeface="Proxima Nova"/>
                <a:cs typeface="Proxima Nova"/>
                <a:sym typeface="Proxima Nova"/>
              </a:rPr>
              <a:t>To learn common outcome measures used for patients with ALS</a:t>
            </a:r>
            <a:endParaRPr sz="2800">
              <a:latin typeface="Proxima Nova"/>
              <a:ea typeface="Proxima Nova"/>
              <a:cs typeface="Proxima Nova"/>
              <a:sym typeface="Proxima Nova"/>
            </a:endParaRPr>
          </a:p>
          <a:p>
            <a:pPr marL="457200" lvl="0" indent="-393065" algn="l" rtl="0">
              <a:spcBef>
                <a:spcPts val="0"/>
              </a:spcBef>
              <a:spcAft>
                <a:spcPts val="0"/>
              </a:spcAft>
              <a:buSzPct val="100000"/>
              <a:buFont typeface="Proxima Nova"/>
              <a:buChar char="●"/>
            </a:pPr>
            <a:r>
              <a:rPr lang="en" sz="2800">
                <a:latin typeface="Proxima Nova"/>
                <a:ea typeface="Proxima Nova"/>
                <a:cs typeface="Proxima Nova"/>
                <a:sym typeface="Proxima Nova"/>
              </a:rPr>
              <a:t>Identify and apply evidence-based interventions for individuals with ALS</a:t>
            </a:r>
            <a:endParaRPr sz="2800">
              <a:latin typeface="Proxima Nova"/>
              <a:ea typeface="Proxima Nova"/>
              <a:cs typeface="Proxima Nova"/>
              <a:sym typeface="Proxima Nova"/>
            </a:endParaRPr>
          </a:p>
        </p:txBody>
      </p:sp>
      <p:pic>
        <p:nvPicPr>
          <p:cNvPr id="2" name="Audio 1">
            <a:hlinkClick r:id="" action="ppaction://media"/>
            <a:extLst>
              <a:ext uri="{FF2B5EF4-FFF2-40B4-BE49-F238E27FC236}">
                <a16:creationId xmlns:a16="http://schemas.microsoft.com/office/drawing/2014/main" id="{B1349E87-ABAE-ED58-9FE1-C48E36A0C1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05"/>
    </mc:Choice>
    <mc:Fallback xmlns="">
      <p:transition spd="slow" advTm="5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8" name="Google Shape;78;p16"/>
          <p:cNvPicPr preferRelativeResize="0"/>
          <p:nvPr/>
        </p:nvPicPr>
        <p:blipFill>
          <a:blip r:embed="rId5">
            <a:alphaModFix/>
          </a:blip>
          <a:stretch>
            <a:fillRect/>
          </a:stretch>
        </p:blipFill>
        <p:spPr>
          <a:xfrm>
            <a:off x="4852504" y="1782358"/>
            <a:ext cx="4291498" cy="2413924"/>
          </a:xfrm>
          <a:prstGeom prst="rect">
            <a:avLst/>
          </a:prstGeom>
          <a:noFill/>
          <a:ln>
            <a:noFill/>
          </a:ln>
        </p:spPr>
      </p:pic>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What is Amyotrophic Lateral Sclerosis? </a:t>
            </a:r>
            <a:endParaRPr b="1">
              <a:solidFill>
                <a:srgbClr val="999999"/>
              </a:solidFill>
              <a:latin typeface="Montserrat"/>
              <a:ea typeface="Montserrat"/>
              <a:cs typeface="Montserrat"/>
              <a:sym typeface="Montserrat"/>
            </a:endParaRPr>
          </a:p>
        </p:txBody>
      </p:sp>
      <p:sp>
        <p:nvSpPr>
          <p:cNvPr id="77" name="Google Shape;77;p16"/>
          <p:cNvSpPr txBox="1">
            <a:spLocks noGrp="1"/>
          </p:cNvSpPr>
          <p:nvPr>
            <p:ph type="body" idx="1"/>
          </p:nvPr>
        </p:nvSpPr>
        <p:spPr>
          <a:xfrm>
            <a:off x="244794" y="900705"/>
            <a:ext cx="4540804" cy="3943200"/>
          </a:xfrm>
          <a:prstGeom prst="rect">
            <a:avLst/>
          </a:prstGeom>
        </p:spPr>
        <p:txBody>
          <a:bodyPr spcFirstLastPara="1" wrap="square" lIns="91425" tIns="91425" rIns="91425" bIns="91425" anchor="t" anchorCtr="0">
            <a:noAutofit/>
          </a:bodyPr>
          <a:lstStyle/>
          <a:p>
            <a:pPr marL="457200" lvl="0" indent="-342582" algn="l" rtl="0">
              <a:lnSpc>
                <a:spcPct val="150000"/>
              </a:lnSpc>
              <a:spcBef>
                <a:spcPts val="0"/>
              </a:spcBef>
              <a:spcAft>
                <a:spcPts val="0"/>
              </a:spcAft>
              <a:buClr>
                <a:srgbClr val="999999"/>
              </a:buClr>
              <a:buSzPts val="1795"/>
              <a:buFont typeface="Proxima Nova"/>
              <a:buChar char="●"/>
            </a:pPr>
            <a:r>
              <a:rPr lang="en" sz="1795" dirty="0">
                <a:solidFill>
                  <a:srgbClr val="999999"/>
                </a:solidFill>
                <a:latin typeface="Proxima Nova"/>
                <a:ea typeface="Proxima Nova"/>
                <a:cs typeface="Proxima Nova"/>
                <a:sym typeface="Proxima Nova"/>
              </a:rPr>
              <a:t>Progressive neurodegenerative disease; loss of motor neurons which control voluntary muscles </a:t>
            </a:r>
            <a:endParaRPr sz="1795" dirty="0">
              <a:solidFill>
                <a:srgbClr val="999999"/>
              </a:solidFill>
              <a:latin typeface="Proxima Nova"/>
              <a:ea typeface="Proxima Nova"/>
              <a:cs typeface="Proxima Nova"/>
              <a:sym typeface="Proxima Nova"/>
            </a:endParaRPr>
          </a:p>
          <a:p>
            <a:pPr marL="457200" lvl="0" indent="-342582" algn="l" rtl="0">
              <a:lnSpc>
                <a:spcPct val="150000"/>
              </a:lnSpc>
              <a:spcBef>
                <a:spcPts val="0"/>
              </a:spcBef>
              <a:spcAft>
                <a:spcPts val="0"/>
              </a:spcAft>
              <a:buClr>
                <a:srgbClr val="999999"/>
              </a:buClr>
              <a:buSzPts val="1795"/>
              <a:buFont typeface="Proxima Nova"/>
              <a:buChar char="●"/>
            </a:pPr>
            <a:r>
              <a:rPr lang="en" sz="1795" dirty="0">
                <a:solidFill>
                  <a:srgbClr val="999999"/>
                </a:solidFill>
                <a:latin typeface="Proxima Nova"/>
                <a:ea typeface="Proxima Nova"/>
                <a:cs typeface="Proxima Nova"/>
                <a:sym typeface="Proxima Nova"/>
              </a:rPr>
              <a:t>90% of cases there is no known family history of the disease or presence of genetic mutation linked to ALS</a:t>
            </a:r>
            <a:endParaRPr sz="1795" dirty="0">
              <a:solidFill>
                <a:srgbClr val="999999"/>
              </a:solidFill>
              <a:latin typeface="Proxima Nova"/>
              <a:ea typeface="Proxima Nova"/>
              <a:cs typeface="Proxima Nova"/>
              <a:sym typeface="Proxima Nova"/>
            </a:endParaRPr>
          </a:p>
          <a:p>
            <a:pPr marL="457200" lvl="0" indent="-342582" algn="l" rtl="0">
              <a:lnSpc>
                <a:spcPct val="150000"/>
              </a:lnSpc>
              <a:spcBef>
                <a:spcPts val="0"/>
              </a:spcBef>
              <a:spcAft>
                <a:spcPts val="0"/>
              </a:spcAft>
              <a:buClr>
                <a:srgbClr val="999999"/>
              </a:buClr>
              <a:buSzPts val="1795"/>
              <a:buFont typeface="Proxima Nova"/>
              <a:buChar char="●"/>
            </a:pPr>
            <a:r>
              <a:rPr lang="en" sz="1795" dirty="0">
                <a:solidFill>
                  <a:srgbClr val="999999"/>
                </a:solidFill>
                <a:latin typeface="Proxima Nova"/>
                <a:ea typeface="Proxima Nova"/>
                <a:cs typeface="Proxima Nova"/>
                <a:sym typeface="Proxima Nova"/>
              </a:rPr>
              <a:t>5-10% of cases there is a known family history of disease</a:t>
            </a:r>
            <a:endParaRPr sz="1795" dirty="0">
              <a:solidFill>
                <a:srgbClr val="999999"/>
              </a:solidFill>
              <a:latin typeface="Proxima Nova"/>
              <a:ea typeface="Proxima Nova"/>
              <a:cs typeface="Proxima Nova"/>
              <a:sym typeface="Proxima Nova"/>
            </a:endParaRPr>
          </a:p>
          <a:p>
            <a:pPr marL="457200" lvl="0" indent="-342582" algn="l" rtl="0">
              <a:lnSpc>
                <a:spcPct val="150000"/>
              </a:lnSpc>
              <a:spcBef>
                <a:spcPts val="0"/>
              </a:spcBef>
              <a:spcAft>
                <a:spcPts val="0"/>
              </a:spcAft>
              <a:buClr>
                <a:srgbClr val="999999"/>
              </a:buClr>
              <a:buSzPts val="1795"/>
              <a:buFont typeface="Proxima Nova"/>
              <a:buChar char="●"/>
            </a:pPr>
            <a:r>
              <a:rPr lang="en" sz="1795" dirty="0">
                <a:solidFill>
                  <a:srgbClr val="999999"/>
                </a:solidFill>
                <a:latin typeface="Proxima Nova"/>
                <a:ea typeface="Proxima Nova"/>
                <a:cs typeface="Proxima Nova"/>
                <a:sym typeface="Proxima Nova"/>
              </a:rPr>
              <a:t>Diagnosis Criteria </a:t>
            </a:r>
            <a:endParaRPr sz="1795" dirty="0">
              <a:solidFill>
                <a:srgbClr val="999999"/>
              </a:solidFill>
              <a:latin typeface="Proxima Nova"/>
              <a:ea typeface="Proxima Nova"/>
              <a:cs typeface="Proxima Nova"/>
              <a:sym typeface="Proxima Nova"/>
            </a:endParaRPr>
          </a:p>
          <a:p>
            <a:pPr marL="0" lvl="0" indent="0" algn="l" rtl="0">
              <a:lnSpc>
                <a:spcPct val="115000"/>
              </a:lnSpc>
              <a:spcBef>
                <a:spcPts val="1200"/>
              </a:spcBef>
              <a:spcAft>
                <a:spcPts val="1200"/>
              </a:spcAft>
              <a:buNone/>
            </a:pPr>
            <a:endParaRPr sz="1385" dirty="0">
              <a:solidFill>
                <a:srgbClr val="4A86E8"/>
              </a:solidFill>
              <a:latin typeface="Proxima Nova"/>
              <a:ea typeface="Proxima Nova"/>
              <a:cs typeface="Proxima Nova"/>
              <a:sym typeface="Proxima Nova"/>
            </a:endParaRPr>
          </a:p>
        </p:txBody>
      </p:sp>
      <p:pic>
        <p:nvPicPr>
          <p:cNvPr id="2" name="Audio 1">
            <a:hlinkClick r:id="" action="ppaction://media"/>
            <a:extLst>
              <a:ext uri="{FF2B5EF4-FFF2-40B4-BE49-F238E27FC236}">
                <a16:creationId xmlns:a16="http://schemas.microsoft.com/office/drawing/2014/main" id="{98641E7F-DAD8-00E2-5D98-8F672DD3E0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770"/>
    </mc:Choice>
    <mc:Fallback xmlns="">
      <p:transition spd="slow" advTm="9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Common signs/symptoms</a:t>
            </a:r>
            <a:endParaRPr b="1">
              <a:solidFill>
                <a:srgbClr val="999999"/>
              </a:solidFill>
              <a:latin typeface="Montserrat"/>
              <a:ea typeface="Montserrat"/>
              <a:cs typeface="Montserrat"/>
              <a:sym typeface="Montserrat"/>
            </a:endParaRPr>
          </a:p>
        </p:txBody>
      </p:sp>
      <p:sp>
        <p:nvSpPr>
          <p:cNvPr id="84" name="Google Shape;84;p17"/>
          <p:cNvSpPr txBox="1">
            <a:spLocks noGrp="1"/>
          </p:cNvSpPr>
          <p:nvPr>
            <p:ph type="body" idx="1"/>
          </p:nvPr>
        </p:nvSpPr>
        <p:spPr>
          <a:xfrm>
            <a:off x="420725" y="1103275"/>
            <a:ext cx="4070700" cy="1338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dirty="0">
                <a:solidFill>
                  <a:srgbClr val="4A86E8"/>
                </a:solidFill>
                <a:latin typeface="Proxima Nova"/>
                <a:ea typeface="Proxima Nova"/>
                <a:cs typeface="Proxima Nova"/>
                <a:sym typeface="Proxima Nova"/>
              </a:rPr>
              <a:t>Lower Motor Neuron </a:t>
            </a:r>
            <a:endParaRPr sz="1600" dirty="0">
              <a:solidFill>
                <a:srgbClr val="4A86E8"/>
              </a:solidFill>
              <a:latin typeface="Proxima Nova"/>
              <a:ea typeface="Proxima Nova"/>
              <a:cs typeface="Proxima Nova"/>
              <a:sym typeface="Proxima Nova"/>
            </a:endParaRPr>
          </a:p>
          <a:p>
            <a:pPr marL="457200" lvl="0" indent="-330200" algn="l" rtl="0">
              <a:lnSpc>
                <a:spcPct val="115000"/>
              </a:lnSpc>
              <a:spcBef>
                <a:spcPts val="0"/>
              </a:spcBef>
              <a:spcAft>
                <a:spcPts val="0"/>
              </a:spcAft>
              <a:buClr>
                <a:srgbClr val="4A86E8"/>
              </a:buClr>
              <a:buSzPts val="1600"/>
              <a:buFont typeface="Proxima Nova"/>
              <a:buChar char="●"/>
            </a:pPr>
            <a:r>
              <a:rPr lang="en" sz="1600" dirty="0">
                <a:solidFill>
                  <a:srgbClr val="4A86E8"/>
                </a:solidFill>
                <a:latin typeface="Proxima Nova"/>
                <a:ea typeface="Proxima Nova"/>
                <a:cs typeface="Proxima Nova"/>
                <a:sym typeface="Proxima Nova"/>
              </a:rPr>
              <a:t>Twitching - fasciculations </a:t>
            </a:r>
            <a:endParaRPr sz="1600" dirty="0">
              <a:solidFill>
                <a:srgbClr val="4A86E8"/>
              </a:solidFill>
              <a:latin typeface="Proxima Nova"/>
              <a:ea typeface="Proxima Nova"/>
              <a:cs typeface="Proxima Nova"/>
              <a:sym typeface="Proxima Nova"/>
            </a:endParaRPr>
          </a:p>
          <a:p>
            <a:pPr marL="457200" lvl="0" indent="-330200" algn="l" rtl="0">
              <a:lnSpc>
                <a:spcPct val="115000"/>
              </a:lnSpc>
              <a:spcBef>
                <a:spcPts val="0"/>
              </a:spcBef>
              <a:spcAft>
                <a:spcPts val="0"/>
              </a:spcAft>
              <a:buClr>
                <a:srgbClr val="4A86E8"/>
              </a:buClr>
              <a:buSzPts val="1600"/>
              <a:buFont typeface="Proxima Nova"/>
              <a:buChar char="●"/>
            </a:pPr>
            <a:r>
              <a:rPr lang="en" sz="1600" dirty="0">
                <a:solidFill>
                  <a:srgbClr val="4A86E8"/>
                </a:solidFill>
                <a:latin typeface="Proxima Nova"/>
                <a:ea typeface="Proxima Nova"/>
                <a:cs typeface="Proxima Nova"/>
                <a:sym typeface="Proxima Nova"/>
              </a:rPr>
              <a:t>Cramping </a:t>
            </a:r>
            <a:endParaRPr sz="1600" dirty="0">
              <a:solidFill>
                <a:srgbClr val="4A86E8"/>
              </a:solidFill>
              <a:latin typeface="Proxima Nova"/>
              <a:ea typeface="Proxima Nova"/>
              <a:cs typeface="Proxima Nova"/>
              <a:sym typeface="Proxima Nova"/>
            </a:endParaRPr>
          </a:p>
          <a:p>
            <a:pPr marL="457200" lvl="0" indent="-330200" algn="l" rtl="0">
              <a:lnSpc>
                <a:spcPct val="115000"/>
              </a:lnSpc>
              <a:spcBef>
                <a:spcPts val="0"/>
              </a:spcBef>
              <a:spcAft>
                <a:spcPts val="0"/>
              </a:spcAft>
              <a:buClr>
                <a:srgbClr val="4A86E8"/>
              </a:buClr>
              <a:buSzPts val="1600"/>
              <a:buFont typeface="Proxima Nova"/>
              <a:buChar char="●"/>
            </a:pPr>
            <a:r>
              <a:rPr lang="en" sz="1600" dirty="0">
                <a:solidFill>
                  <a:srgbClr val="4A86E8"/>
                </a:solidFill>
                <a:latin typeface="Proxima Nova"/>
                <a:ea typeface="Proxima Nova"/>
                <a:cs typeface="Proxima Nova"/>
                <a:sym typeface="Proxima Nova"/>
              </a:rPr>
              <a:t>Weakness with atrophy </a:t>
            </a:r>
            <a:endParaRPr sz="1600" dirty="0">
              <a:solidFill>
                <a:srgbClr val="4A86E8"/>
              </a:solidFill>
              <a:latin typeface="Proxima Nova"/>
              <a:ea typeface="Proxima Nova"/>
              <a:cs typeface="Proxima Nova"/>
              <a:sym typeface="Proxima Nova"/>
            </a:endParaRPr>
          </a:p>
          <a:p>
            <a:pPr marL="0" lvl="0" indent="0" algn="l" rtl="0">
              <a:lnSpc>
                <a:spcPct val="115000"/>
              </a:lnSpc>
              <a:spcBef>
                <a:spcPts val="1200"/>
              </a:spcBef>
              <a:spcAft>
                <a:spcPts val="1200"/>
              </a:spcAft>
              <a:buNone/>
            </a:pPr>
            <a:endParaRPr sz="1600" dirty="0">
              <a:solidFill>
                <a:srgbClr val="4A86E8"/>
              </a:solidFill>
              <a:latin typeface="Proxima Nova"/>
              <a:ea typeface="Proxima Nova"/>
              <a:cs typeface="Proxima Nova"/>
              <a:sym typeface="Proxima Nova"/>
            </a:endParaRPr>
          </a:p>
        </p:txBody>
      </p:sp>
      <p:sp>
        <p:nvSpPr>
          <p:cNvPr id="85" name="Google Shape;85;p17"/>
          <p:cNvSpPr txBox="1"/>
          <p:nvPr/>
        </p:nvSpPr>
        <p:spPr>
          <a:xfrm>
            <a:off x="2233525" y="1385700"/>
            <a:ext cx="69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6" name="Google Shape;86;p17"/>
          <p:cNvSpPr txBox="1">
            <a:spLocks noGrp="1"/>
          </p:cNvSpPr>
          <p:nvPr>
            <p:ph type="body" idx="1"/>
          </p:nvPr>
        </p:nvSpPr>
        <p:spPr>
          <a:xfrm>
            <a:off x="4572000" y="1103275"/>
            <a:ext cx="4572000" cy="34164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None/>
            </a:pPr>
            <a:r>
              <a:rPr lang="en" sz="4900" dirty="0">
                <a:solidFill>
                  <a:srgbClr val="4A86E8"/>
                </a:solidFill>
                <a:latin typeface="Proxima Nova"/>
                <a:ea typeface="Proxima Nova"/>
                <a:cs typeface="Proxima Nova"/>
                <a:sym typeface="Proxima Nova"/>
              </a:rPr>
              <a:t>Rapidly progressive disease </a:t>
            </a:r>
            <a:endParaRPr sz="4900" dirty="0">
              <a:solidFill>
                <a:srgbClr val="4A86E8"/>
              </a:solidFill>
              <a:latin typeface="Proxima Nova"/>
              <a:ea typeface="Proxima Nova"/>
              <a:cs typeface="Proxima Nova"/>
              <a:sym typeface="Proxima Nova"/>
            </a:endParaRPr>
          </a:p>
          <a:p>
            <a:pPr marL="0" lvl="0" indent="0" algn="l" rtl="0">
              <a:spcBef>
                <a:spcPts val="1200"/>
              </a:spcBef>
              <a:spcAft>
                <a:spcPts val="0"/>
              </a:spcAft>
              <a:buNone/>
            </a:pPr>
            <a:r>
              <a:rPr lang="en" sz="4900" dirty="0">
                <a:solidFill>
                  <a:srgbClr val="4A86E8"/>
                </a:solidFill>
                <a:latin typeface="Proxima Nova"/>
                <a:ea typeface="Proxima Nova"/>
                <a:cs typeface="Proxima Nova"/>
                <a:sym typeface="Proxima Nova"/>
              </a:rPr>
              <a:t>Eventually respiration is affected </a:t>
            </a:r>
            <a:endParaRPr sz="4900" dirty="0">
              <a:solidFill>
                <a:srgbClr val="4A86E8"/>
              </a:solidFill>
              <a:latin typeface="Proxima Nova"/>
              <a:ea typeface="Proxima Nova"/>
              <a:cs typeface="Proxima Nova"/>
              <a:sym typeface="Proxima Nova"/>
            </a:endParaRPr>
          </a:p>
          <a:p>
            <a:pPr marL="0" lvl="0" indent="0" algn="l" rtl="0">
              <a:spcBef>
                <a:spcPts val="1200"/>
              </a:spcBef>
              <a:spcAft>
                <a:spcPts val="0"/>
              </a:spcAft>
              <a:buNone/>
            </a:pPr>
            <a:r>
              <a:rPr lang="en" sz="4900" dirty="0">
                <a:solidFill>
                  <a:srgbClr val="4A86E8"/>
                </a:solidFill>
                <a:latin typeface="Proxima Nova"/>
                <a:ea typeface="Proxima Nova"/>
                <a:cs typeface="Proxima Nova"/>
                <a:sym typeface="Proxima Nova"/>
              </a:rPr>
              <a:t>Relatively preserved sensation, cognition, extraocular control, bowel/bladder function </a:t>
            </a:r>
            <a:endParaRPr sz="4900" dirty="0">
              <a:solidFill>
                <a:srgbClr val="4A86E8"/>
              </a:solidFill>
              <a:latin typeface="Proxima Nova"/>
              <a:ea typeface="Proxima Nova"/>
              <a:cs typeface="Proxima Nova"/>
              <a:sym typeface="Proxima Nova"/>
            </a:endParaRPr>
          </a:p>
          <a:p>
            <a:pPr marL="0" lvl="0" indent="0" algn="l" rtl="0">
              <a:spcBef>
                <a:spcPts val="1200"/>
              </a:spcBef>
              <a:spcAft>
                <a:spcPts val="0"/>
              </a:spcAft>
              <a:buClr>
                <a:schemeClr val="dk1"/>
              </a:buClr>
              <a:buSzPts val="275"/>
              <a:buFont typeface="Arial"/>
              <a:buNone/>
            </a:pPr>
            <a:r>
              <a:rPr lang="en" sz="4900" dirty="0">
                <a:solidFill>
                  <a:srgbClr val="4A86E8"/>
                </a:solidFill>
                <a:latin typeface="Proxima Nova"/>
                <a:ea typeface="Proxima Nova"/>
                <a:cs typeface="Proxima Nova"/>
                <a:sym typeface="Proxima Nova"/>
              </a:rPr>
              <a:t>Patterns of Progression </a:t>
            </a:r>
            <a:endParaRPr sz="4900" dirty="0">
              <a:solidFill>
                <a:srgbClr val="4A86E8"/>
              </a:solidFill>
              <a:latin typeface="Proxima Nova"/>
              <a:ea typeface="Proxima Nova"/>
              <a:cs typeface="Proxima Nova"/>
              <a:sym typeface="Proxima Nova"/>
            </a:endParaRPr>
          </a:p>
          <a:p>
            <a:pPr marL="457200" lvl="0" indent="-330200" algn="l" rtl="0">
              <a:spcBef>
                <a:spcPts val="0"/>
              </a:spcBef>
              <a:spcAft>
                <a:spcPts val="0"/>
              </a:spcAft>
              <a:buClr>
                <a:srgbClr val="4A86E8"/>
              </a:buClr>
              <a:buSzPct val="100000"/>
              <a:buFont typeface="Proxima Nova"/>
              <a:buChar char="●"/>
            </a:pPr>
            <a:r>
              <a:rPr lang="en" sz="4900" dirty="0">
                <a:solidFill>
                  <a:srgbClr val="4A86E8"/>
                </a:solidFill>
                <a:latin typeface="Proxima Nova"/>
                <a:ea typeface="Proxima Nova"/>
                <a:cs typeface="Proxima Nova"/>
                <a:sym typeface="Proxima Nova"/>
              </a:rPr>
              <a:t>Focal weakness - arm, leg or bulbar </a:t>
            </a:r>
            <a:endParaRPr sz="4900" dirty="0">
              <a:solidFill>
                <a:srgbClr val="4A86E8"/>
              </a:solidFill>
              <a:latin typeface="Proxima Nova"/>
              <a:ea typeface="Proxima Nova"/>
              <a:cs typeface="Proxima Nova"/>
              <a:sym typeface="Proxima Nova"/>
            </a:endParaRPr>
          </a:p>
          <a:p>
            <a:pPr marL="457200" lvl="0" indent="-330200" algn="l" rtl="0">
              <a:spcBef>
                <a:spcPts val="0"/>
              </a:spcBef>
              <a:spcAft>
                <a:spcPts val="0"/>
              </a:spcAft>
              <a:buClr>
                <a:srgbClr val="4A86E8"/>
              </a:buClr>
              <a:buSzPct val="100000"/>
              <a:buFont typeface="Proxima Nova"/>
              <a:buChar char="●"/>
            </a:pPr>
            <a:r>
              <a:rPr lang="en" sz="4900" dirty="0">
                <a:solidFill>
                  <a:srgbClr val="4A86E8"/>
                </a:solidFill>
                <a:latin typeface="Proxima Nova"/>
                <a:ea typeface="Proxima Nova"/>
                <a:cs typeface="Proxima Nova"/>
                <a:sym typeface="Proxima Nova"/>
              </a:rPr>
              <a:t>Often asymmetrical, progresses from distal to proximal </a:t>
            </a:r>
            <a:endParaRPr sz="4900" dirty="0">
              <a:solidFill>
                <a:srgbClr val="4A86E8"/>
              </a:solidFill>
              <a:latin typeface="Proxima Nova"/>
              <a:ea typeface="Proxima Nova"/>
              <a:cs typeface="Proxima Nova"/>
              <a:sym typeface="Proxima Nova"/>
            </a:endParaRPr>
          </a:p>
          <a:p>
            <a:pPr marL="0" lvl="0" indent="0" algn="l" rtl="0">
              <a:spcBef>
                <a:spcPts val="0"/>
              </a:spcBef>
              <a:spcAft>
                <a:spcPts val="0"/>
              </a:spcAft>
              <a:buNone/>
            </a:pPr>
            <a:endParaRPr sz="4900" dirty="0">
              <a:solidFill>
                <a:srgbClr val="4A86E8"/>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4900" dirty="0">
              <a:solidFill>
                <a:srgbClr val="4A86E8"/>
              </a:solidFill>
              <a:latin typeface="Proxima Nova"/>
              <a:ea typeface="Proxima Nova"/>
              <a:cs typeface="Proxima Nova"/>
              <a:sym typeface="Proxima Nova"/>
            </a:endParaRPr>
          </a:p>
          <a:p>
            <a:pPr marL="0" lvl="0" indent="0" algn="l" rtl="0">
              <a:lnSpc>
                <a:spcPct val="115000"/>
              </a:lnSpc>
              <a:spcBef>
                <a:spcPts val="1200"/>
              </a:spcBef>
              <a:spcAft>
                <a:spcPts val="0"/>
              </a:spcAft>
              <a:buNone/>
            </a:pPr>
            <a:endParaRPr sz="1600" dirty="0">
              <a:solidFill>
                <a:srgbClr val="4A86E8"/>
              </a:solidFill>
              <a:latin typeface="Proxima Nova"/>
              <a:ea typeface="Proxima Nova"/>
              <a:cs typeface="Proxima Nova"/>
              <a:sym typeface="Proxima Nova"/>
            </a:endParaRPr>
          </a:p>
        </p:txBody>
      </p:sp>
      <p:sp>
        <p:nvSpPr>
          <p:cNvPr id="87" name="Google Shape;87;p17"/>
          <p:cNvSpPr txBox="1"/>
          <p:nvPr/>
        </p:nvSpPr>
        <p:spPr>
          <a:xfrm>
            <a:off x="595875" y="2328550"/>
            <a:ext cx="477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8" name="Google Shape;88;p17"/>
          <p:cNvSpPr txBox="1"/>
          <p:nvPr/>
        </p:nvSpPr>
        <p:spPr>
          <a:xfrm>
            <a:off x="420725" y="2451525"/>
            <a:ext cx="2688000" cy="232060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600" dirty="0">
                <a:solidFill>
                  <a:srgbClr val="4A86E8"/>
                </a:solidFill>
                <a:latin typeface="Proxima Nova"/>
                <a:ea typeface="Proxima Nova"/>
                <a:cs typeface="Proxima Nova"/>
                <a:sym typeface="Proxima Nova"/>
              </a:rPr>
              <a:t>Upper Motor Neuron </a:t>
            </a:r>
            <a:endParaRPr sz="1600" dirty="0">
              <a:solidFill>
                <a:srgbClr val="4A86E8"/>
              </a:solidFill>
              <a:latin typeface="Proxima Nova"/>
              <a:ea typeface="Proxima Nova"/>
              <a:cs typeface="Proxima Nova"/>
              <a:sym typeface="Proxima Nova"/>
            </a:endParaRPr>
          </a:p>
          <a:p>
            <a:pPr marL="457200" lvl="0" indent="-330200" algn="l" rtl="0">
              <a:lnSpc>
                <a:spcPct val="115000"/>
              </a:lnSpc>
              <a:spcBef>
                <a:spcPts val="0"/>
              </a:spcBef>
              <a:spcAft>
                <a:spcPts val="0"/>
              </a:spcAft>
              <a:buClr>
                <a:srgbClr val="4A86E8"/>
              </a:buClr>
              <a:buSzPts val="1600"/>
              <a:buFont typeface="Proxima Nova"/>
              <a:buChar char="●"/>
            </a:pPr>
            <a:r>
              <a:rPr lang="en" sz="1600" dirty="0">
                <a:solidFill>
                  <a:srgbClr val="4A86E8"/>
                </a:solidFill>
                <a:latin typeface="Proxima Nova"/>
                <a:ea typeface="Proxima Nova"/>
                <a:cs typeface="Proxima Nova"/>
                <a:sym typeface="Proxima Nova"/>
              </a:rPr>
              <a:t>Muscular stiffness </a:t>
            </a:r>
            <a:endParaRPr sz="1600" dirty="0">
              <a:solidFill>
                <a:srgbClr val="4A86E8"/>
              </a:solidFill>
              <a:latin typeface="Proxima Nova"/>
              <a:ea typeface="Proxima Nova"/>
              <a:cs typeface="Proxima Nova"/>
              <a:sym typeface="Proxima Nova"/>
            </a:endParaRPr>
          </a:p>
          <a:p>
            <a:pPr marL="457200" lvl="0" indent="-330200" algn="l" rtl="0">
              <a:lnSpc>
                <a:spcPct val="115000"/>
              </a:lnSpc>
              <a:spcBef>
                <a:spcPts val="0"/>
              </a:spcBef>
              <a:spcAft>
                <a:spcPts val="0"/>
              </a:spcAft>
              <a:buClr>
                <a:srgbClr val="4A86E8"/>
              </a:buClr>
              <a:buSzPts val="1600"/>
              <a:buFont typeface="Proxima Nova"/>
              <a:buChar char="●"/>
            </a:pPr>
            <a:r>
              <a:rPr lang="en" sz="1600" dirty="0">
                <a:solidFill>
                  <a:srgbClr val="4A86E8"/>
                </a:solidFill>
                <a:latin typeface="Proxima Nova"/>
                <a:ea typeface="Proxima Nova"/>
                <a:cs typeface="Proxima Nova"/>
                <a:sym typeface="Proxima Nova"/>
              </a:rPr>
              <a:t>Hyperreflexia </a:t>
            </a:r>
            <a:endParaRPr sz="1600" dirty="0">
              <a:solidFill>
                <a:srgbClr val="4A86E8"/>
              </a:solidFill>
              <a:latin typeface="Proxima Nova"/>
              <a:ea typeface="Proxima Nova"/>
              <a:cs typeface="Proxima Nova"/>
              <a:sym typeface="Proxima Nova"/>
            </a:endParaRPr>
          </a:p>
          <a:p>
            <a:pPr marL="457200" lvl="0" indent="-330200" algn="l" rtl="0">
              <a:lnSpc>
                <a:spcPct val="115000"/>
              </a:lnSpc>
              <a:spcBef>
                <a:spcPts val="0"/>
              </a:spcBef>
              <a:spcAft>
                <a:spcPts val="0"/>
              </a:spcAft>
              <a:buClr>
                <a:srgbClr val="4A86E8"/>
              </a:buClr>
              <a:buSzPts val="1600"/>
              <a:buFont typeface="Proxima Nova"/>
              <a:buChar char="●"/>
            </a:pPr>
            <a:r>
              <a:rPr lang="en" sz="1600" dirty="0">
                <a:solidFill>
                  <a:srgbClr val="4A86E8"/>
                </a:solidFill>
                <a:latin typeface="Proxima Nova"/>
                <a:ea typeface="Proxima Nova"/>
                <a:cs typeface="Proxima Nova"/>
                <a:sym typeface="Proxima Nova"/>
              </a:rPr>
              <a:t>Pathological reflexes</a:t>
            </a:r>
            <a:endParaRPr sz="1600" dirty="0">
              <a:solidFill>
                <a:srgbClr val="4A86E8"/>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600" dirty="0">
                <a:solidFill>
                  <a:srgbClr val="4A86E8"/>
                </a:solidFill>
                <a:latin typeface="Proxima Nova"/>
                <a:ea typeface="Proxima Nova"/>
                <a:cs typeface="Proxima Nova"/>
                <a:sym typeface="Proxima Nova"/>
              </a:rPr>
              <a:t>Bulbar</a:t>
            </a:r>
            <a:endParaRPr sz="1600" dirty="0">
              <a:solidFill>
                <a:srgbClr val="4A86E8"/>
              </a:solidFill>
              <a:latin typeface="Proxima Nova"/>
              <a:ea typeface="Proxima Nova"/>
              <a:cs typeface="Proxima Nova"/>
              <a:sym typeface="Proxima Nova"/>
            </a:endParaRPr>
          </a:p>
          <a:p>
            <a:pPr marL="457200" lvl="0" indent="-330200" algn="l" rtl="0">
              <a:lnSpc>
                <a:spcPct val="115000"/>
              </a:lnSpc>
              <a:spcBef>
                <a:spcPts val="0"/>
              </a:spcBef>
              <a:spcAft>
                <a:spcPts val="0"/>
              </a:spcAft>
              <a:buClr>
                <a:srgbClr val="4A86E8"/>
              </a:buClr>
              <a:buSzPts val="1600"/>
              <a:buFont typeface="Proxima Nova"/>
              <a:buChar char="●"/>
            </a:pPr>
            <a:r>
              <a:rPr lang="en" sz="1600" dirty="0">
                <a:solidFill>
                  <a:srgbClr val="4A86E8"/>
                </a:solidFill>
                <a:latin typeface="Proxima Nova"/>
                <a:ea typeface="Proxima Nova"/>
                <a:cs typeface="Proxima Nova"/>
                <a:sym typeface="Proxima Nova"/>
              </a:rPr>
              <a:t>Dysphagia </a:t>
            </a:r>
            <a:endParaRPr sz="1600" dirty="0">
              <a:solidFill>
                <a:srgbClr val="4A86E8"/>
              </a:solidFill>
              <a:latin typeface="Proxima Nova"/>
              <a:ea typeface="Proxima Nova"/>
              <a:cs typeface="Proxima Nova"/>
              <a:sym typeface="Proxima Nova"/>
            </a:endParaRPr>
          </a:p>
          <a:p>
            <a:pPr marL="457200" lvl="0" indent="-330200" algn="l" rtl="0">
              <a:lnSpc>
                <a:spcPct val="115000"/>
              </a:lnSpc>
              <a:spcBef>
                <a:spcPts val="0"/>
              </a:spcBef>
              <a:spcAft>
                <a:spcPts val="0"/>
              </a:spcAft>
              <a:buClr>
                <a:srgbClr val="4A86E8"/>
              </a:buClr>
              <a:buSzPts val="1600"/>
              <a:buFont typeface="Proxima Nova"/>
              <a:buChar char="●"/>
            </a:pPr>
            <a:r>
              <a:rPr lang="en" sz="1600" dirty="0">
                <a:solidFill>
                  <a:srgbClr val="4A86E8"/>
                </a:solidFill>
                <a:latin typeface="Proxima Nova"/>
                <a:ea typeface="Proxima Nova"/>
                <a:cs typeface="Proxima Nova"/>
                <a:sym typeface="Proxima Nova"/>
              </a:rPr>
              <a:t>Dysarthria </a:t>
            </a:r>
            <a:endParaRPr sz="1600" dirty="0">
              <a:solidFill>
                <a:srgbClr val="4A86E8"/>
              </a:solidFill>
              <a:latin typeface="Proxima Nova"/>
              <a:ea typeface="Proxima Nova"/>
              <a:cs typeface="Proxima Nova"/>
              <a:sym typeface="Proxima Nova"/>
            </a:endParaRPr>
          </a:p>
        </p:txBody>
      </p:sp>
      <p:pic>
        <p:nvPicPr>
          <p:cNvPr id="2" name="Audio 1">
            <a:hlinkClick r:id="" action="ppaction://media"/>
            <a:extLst>
              <a:ext uri="{FF2B5EF4-FFF2-40B4-BE49-F238E27FC236}">
                <a16:creationId xmlns:a16="http://schemas.microsoft.com/office/drawing/2014/main" id="{D85EF3ED-06D5-1ABD-E495-559C619ACB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4745"/>
    </mc:Choice>
    <mc:Fallback xmlns="">
      <p:transition spd="slow" advTm="74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Meet “Judy”: Chart Review </a:t>
            </a:r>
            <a:endParaRPr b="1">
              <a:solidFill>
                <a:srgbClr val="999999"/>
              </a:solidFill>
              <a:latin typeface="Montserrat"/>
              <a:ea typeface="Montserrat"/>
              <a:cs typeface="Montserrat"/>
              <a:sym typeface="Montserrat"/>
            </a:endParaRPr>
          </a:p>
        </p:txBody>
      </p:sp>
      <p:sp>
        <p:nvSpPr>
          <p:cNvPr id="94" name="Google Shape;94;p18"/>
          <p:cNvSpPr txBox="1">
            <a:spLocks noGrp="1"/>
          </p:cNvSpPr>
          <p:nvPr>
            <p:ph type="body" idx="1"/>
          </p:nvPr>
        </p:nvSpPr>
        <p:spPr>
          <a:xfrm>
            <a:off x="407525" y="1230533"/>
            <a:ext cx="5586000" cy="3682200"/>
          </a:xfrm>
          <a:prstGeom prst="rect">
            <a:avLst/>
          </a:prstGeom>
        </p:spPr>
        <p:txBody>
          <a:bodyPr spcFirstLastPara="1" wrap="square" lIns="91425" tIns="91425" rIns="91425" bIns="91425" anchor="t" anchorCtr="0">
            <a:normAutofit fontScale="85000" lnSpcReduction="10000"/>
          </a:bodyPr>
          <a:lstStyle/>
          <a:p>
            <a:pPr marL="457200" lvl="0" indent="-325755" algn="l" rtl="0">
              <a:lnSpc>
                <a:spcPct val="150000"/>
              </a:lnSpc>
              <a:spcBef>
                <a:spcPts val="0"/>
              </a:spcBef>
              <a:spcAft>
                <a:spcPts val="0"/>
              </a:spcAft>
              <a:buClr>
                <a:srgbClr val="4A86E8"/>
              </a:buClr>
              <a:buSzPct val="100000"/>
              <a:buFont typeface="Proxima Nova"/>
              <a:buChar char="●"/>
            </a:pPr>
            <a:r>
              <a:rPr lang="en" dirty="0">
                <a:solidFill>
                  <a:srgbClr val="4A86E8"/>
                </a:solidFill>
                <a:latin typeface="Proxima Nova"/>
                <a:ea typeface="Proxima Nova"/>
                <a:cs typeface="Proxima Nova"/>
                <a:sym typeface="Proxima Nova"/>
              </a:rPr>
              <a:t>52 year old female diagnosed with ALS in August 2020</a:t>
            </a:r>
            <a:endParaRPr dirty="0">
              <a:solidFill>
                <a:srgbClr val="4A86E8"/>
              </a:solidFill>
              <a:latin typeface="Proxima Nova"/>
              <a:ea typeface="Proxima Nova"/>
              <a:cs typeface="Proxima Nova"/>
              <a:sym typeface="Proxima Nova"/>
            </a:endParaRPr>
          </a:p>
          <a:p>
            <a:pPr marL="457200" lvl="0" indent="-325755" algn="l" rtl="0">
              <a:lnSpc>
                <a:spcPct val="150000"/>
              </a:lnSpc>
              <a:spcBef>
                <a:spcPts val="0"/>
              </a:spcBef>
              <a:spcAft>
                <a:spcPts val="0"/>
              </a:spcAft>
              <a:buClr>
                <a:srgbClr val="4A86E8"/>
              </a:buClr>
              <a:buSzPct val="100000"/>
              <a:buFont typeface="Proxima Nova"/>
              <a:buChar char="●"/>
            </a:pPr>
            <a:r>
              <a:rPr lang="en" dirty="0">
                <a:solidFill>
                  <a:srgbClr val="4A86E8"/>
                </a:solidFill>
                <a:latin typeface="Proxima Nova"/>
                <a:ea typeface="Proxima Nova"/>
                <a:cs typeface="Proxima Nova"/>
                <a:sym typeface="Proxima Nova"/>
              </a:rPr>
              <a:t>Had back spasms for 5 years prior to diagnosis</a:t>
            </a:r>
            <a:endParaRPr dirty="0">
              <a:solidFill>
                <a:srgbClr val="4A86E8"/>
              </a:solidFill>
              <a:latin typeface="Proxima Nova"/>
              <a:ea typeface="Proxima Nova"/>
              <a:cs typeface="Proxima Nova"/>
              <a:sym typeface="Proxima Nova"/>
            </a:endParaRPr>
          </a:p>
          <a:p>
            <a:pPr marL="457200" lvl="0" indent="-325755" algn="l" rtl="0">
              <a:lnSpc>
                <a:spcPct val="150000"/>
              </a:lnSpc>
              <a:spcBef>
                <a:spcPts val="0"/>
              </a:spcBef>
              <a:spcAft>
                <a:spcPts val="0"/>
              </a:spcAft>
              <a:buClr>
                <a:srgbClr val="4A86E8"/>
              </a:buClr>
              <a:buSzPct val="100000"/>
              <a:buFont typeface="Proxima Nova"/>
              <a:buChar char="●"/>
            </a:pPr>
            <a:r>
              <a:rPr lang="en" dirty="0">
                <a:solidFill>
                  <a:srgbClr val="4A86E8"/>
                </a:solidFill>
                <a:latin typeface="Proxima Nova"/>
                <a:ea typeface="Proxima Nova"/>
                <a:cs typeface="Proxima Nova"/>
                <a:sym typeface="Proxima Nova"/>
              </a:rPr>
              <a:t>Initially noticed onset of R LE weakness, and R foot drop</a:t>
            </a:r>
            <a:endParaRPr dirty="0">
              <a:solidFill>
                <a:srgbClr val="4A86E8"/>
              </a:solidFill>
              <a:latin typeface="Proxima Nova"/>
              <a:ea typeface="Proxima Nova"/>
              <a:cs typeface="Proxima Nova"/>
              <a:sym typeface="Proxima Nova"/>
            </a:endParaRPr>
          </a:p>
          <a:p>
            <a:pPr marL="457200" lvl="0" indent="-325755" algn="l" rtl="0">
              <a:lnSpc>
                <a:spcPct val="150000"/>
              </a:lnSpc>
              <a:spcBef>
                <a:spcPts val="0"/>
              </a:spcBef>
              <a:spcAft>
                <a:spcPts val="0"/>
              </a:spcAft>
              <a:buClr>
                <a:srgbClr val="4A86E8"/>
              </a:buClr>
              <a:buSzPct val="100000"/>
              <a:buFont typeface="Proxima Nova"/>
              <a:buChar char="●"/>
            </a:pPr>
            <a:r>
              <a:rPr lang="en" dirty="0">
                <a:solidFill>
                  <a:srgbClr val="4A86E8"/>
                </a:solidFill>
                <a:latin typeface="Proxima Nova"/>
                <a:ea typeface="Proxima Nova"/>
                <a:cs typeface="Proxima Nova"/>
                <a:sym typeface="Proxima Nova"/>
              </a:rPr>
              <a:t>Currently taking  baclofen and gabapentin for spasticity and nerve pain </a:t>
            </a:r>
            <a:endParaRPr dirty="0">
              <a:solidFill>
                <a:srgbClr val="4A86E8"/>
              </a:solidFill>
              <a:latin typeface="Proxima Nova"/>
              <a:ea typeface="Proxima Nova"/>
              <a:cs typeface="Proxima Nova"/>
              <a:sym typeface="Proxima Nova"/>
            </a:endParaRPr>
          </a:p>
          <a:p>
            <a:pPr marL="457200" lvl="0" indent="-325755" algn="l" rtl="0">
              <a:lnSpc>
                <a:spcPct val="150000"/>
              </a:lnSpc>
              <a:spcBef>
                <a:spcPts val="0"/>
              </a:spcBef>
              <a:spcAft>
                <a:spcPts val="0"/>
              </a:spcAft>
              <a:buClr>
                <a:srgbClr val="4A86E8"/>
              </a:buClr>
              <a:buSzPct val="100000"/>
              <a:buFont typeface="Proxima Nova"/>
              <a:buChar char="●"/>
            </a:pPr>
            <a:r>
              <a:rPr lang="en" dirty="0">
                <a:solidFill>
                  <a:srgbClr val="4A86E8"/>
                </a:solidFill>
                <a:latin typeface="Proxima Nova"/>
                <a:ea typeface="Proxima Nova"/>
                <a:cs typeface="Proxima Nova"/>
                <a:sym typeface="Proxima Nova"/>
              </a:rPr>
              <a:t>Hoffmans: present; Babinski: absent </a:t>
            </a:r>
            <a:endParaRPr dirty="0">
              <a:solidFill>
                <a:srgbClr val="4A86E8"/>
              </a:solidFill>
              <a:latin typeface="Proxima Nova"/>
              <a:ea typeface="Proxima Nova"/>
              <a:cs typeface="Proxima Nova"/>
              <a:sym typeface="Proxima Nova"/>
            </a:endParaRPr>
          </a:p>
          <a:p>
            <a:pPr marL="457200" lvl="0" indent="-325755" algn="l" rtl="0">
              <a:lnSpc>
                <a:spcPct val="150000"/>
              </a:lnSpc>
              <a:spcBef>
                <a:spcPts val="0"/>
              </a:spcBef>
              <a:spcAft>
                <a:spcPts val="0"/>
              </a:spcAft>
              <a:buClr>
                <a:srgbClr val="4A86E8"/>
              </a:buClr>
              <a:buSzPct val="100000"/>
              <a:buFont typeface="Proxima Nova"/>
              <a:buChar char="●"/>
            </a:pPr>
            <a:r>
              <a:rPr lang="en" dirty="0">
                <a:solidFill>
                  <a:srgbClr val="4A86E8"/>
                </a:solidFill>
                <a:latin typeface="Proxima Nova"/>
                <a:ea typeface="Proxima Nova"/>
                <a:cs typeface="Proxima Nova"/>
                <a:sym typeface="Proxima Nova"/>
              </a:rPr>
              <a:t>Last visit to ALS multidisciplinary clinic December 2022</a:t>
            </a:r>
            <a:endParaRPr dirty="0">
              <a:solidFill>
                <a:srgbClr val="4A86E8"/>
              </a:solidFill>
              <a:latin typeface="Proxima Nova"/>
              <a:ea typeface="Proxima Nova"/>
              <a:cs typeface="Proxima Nova"/>
              <a:sym typeface="Proxima Nova"/>
            </a:endParaRPr>
          </a:p>
          <a:p>
            <a:pPr marL="457200" lvl="0" indent="-325755" algn="l" rtl="0">
              <a:lnSpc>
                <a:spcPct val="150000"/>
              </a:lnSpc>
              <a:spcBef>
                <a:spcPts val="0"/>
              </a:spcBef>
              <a:spcAft>
                <a:spcPts val="0"/>
              </a:spcAft>
              <a:buClr>
                <a:srgbClr val="4A86E8"/>
              </a:buClr>
              <a:buSzPct val="100000"/>
              <a:buFont typeface="Proxima Nova"/>
              <a:buChar char="●"/>
            </a:pPr>
            <a:r>
              <a:rPr lang="en" dirty="0">
                <a:solidFill>
                  <a:srgbClr val="4A86E8"/>
                </a:solidFill>
                <a:latin typeface="Proxima Nova"/>
                <a:ea typeface="Proxima Nova"/>
                <a:cs typeface="Proxima Nova"/>
                <a:sym typeface="Proxima Nova"/>
              </a:rPr>
              <a:t>3 months ago reported she is having more difficulty walking </a:t>
            </a:r>
            <a:endParaRPr dirty="0">
              <a:solidFill>
                <a:srgbClr val="4A86E8"/>
              </a:solidFill>
              <a:latin typeface="Proxima Nova"/>
              <a:ea typeface="Proxima Nova"/>
              <a:cs typeface="Proxima Nova"/>
              <a:sym typeface="Proxima Nova"/>
            </a:endParaRPr>
          </a:p>
          <a:p>
            <a:pPr marL="457200" lvl="0" indent="-325755" algn="l" rtl="0">
              <a:lnSpc>
                <a:spcPct val="150000"/>
              </a:lnSpc>
              <a:spcBef>
                <a:spcPts val="0"/>
              </a:spcBef>
              <a:spcAft>
                <a:spcPts val="0"/>
              </a:spcAft>
              <a:buClr>
                <a:srgbClr val="4A86E8"/>
              </a:buClr>
              <a:buSzPct val="100000"/>
              <a:buFont typeface="Proxima Nova"/>
              <a:buChar char="●"/>
            </a:pPr>
            <a:r>
              <a:rPr lang="en" dirty="0">
                <a:solidFill>
                  <a:srgbClr val="4A86E8"/>
                </a:solidFill>
                <a:latin typeface="Proxima Nova"/>
                <a:ea typeface="Proxima Nova"/>
                <a:cs typeface="Proxima Nova"/>
                <a:sym typeface="Proxima Nova"/>
              </a:rPr>
              <a:t>No other significant PMH or surgeries</a:t>
            </a:r>
            <a:endParaRPr dirty="0">
              <a:solidFill>
                <a:srgbClr val="4A86E8"/>
              </a:solidFill>
              <a:latin typeface="Proxima Nova"/>
              <a:ea typeface="Proxima Nova"/>
              <a:cs typeface="Proxima Nova"/>
              <a:sym typeface="Proxima Nova"/>
            </a:endParaRPr>
          </a:p>
        </p:txBody>
      </p:sp>
      <p:pic>
        <p:nvPicPr>
          <p:cNvPr id="95" name="Google Shape;95;p18"/>
          <p:cNvPicPr preferRelativeResize="0"/>
          <p:nvPr/>
        </p:nvPicPr>
        <p:blipFill>
          <a:blip r:embed="rId5">
            <a:alphaModFix/>
          </a:blip>
          <a:stretch>
            <a:fillRect/>
          </a:stretch>
        </p:blipFill>
        <p:spPr>
          <a:xfrm>
            <a:off x="5902500" y="1394025"/>
            <a:ext cx="2933300" cy="2933300"/>
          </a:xfrm>
          <a:prstGeom prst="rect">
            <a:avLst/>
          </a:prstGeom>
          <a:noFill/>
          <a:ln>
            <a:noFill/>
          </a:ln>
        </p:spPr>
      </p:pic>
      <p:pic>
        <p:nvPicPr>
          <p:cNvPr id="3" name="Audio 2">
            <a:hlinkClick r:id="" action="ppaction://media"/>
            <a:extLst>
              <a:ext uri="{FF2B5EF4-FFF2-40B4-BE49-F238E27FC236}">
                <a16:creationId xmlns:a16="http://schemas.microsoft.com/office/drawing/2014/main" id="{A2868BFB-6DFF-8259-9300-EF4234575C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093"/>
    </mc:Choice>
    <mc:Fallback xmlns="">
      <p:transition spd="slow" advTm="90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Subjective</a:t>
            </a:r>
            <a:endParaRPr b="1">
              <a:solidFill>
                <a:srgbClr val="999999"/>
              </a:solidFill>
              <a:latin typeface="Montserrat"/>
              <a:ea typeface="Montserrat"/>
              <a:cs typeface="Montserrat"/>
              <a:sym typeface="Montserrat"/>
            </a:endParaRPr>
          </a:p>
        </p:txBody>
      </p:sp>
      <p:sp>
        <p:nvSpPr>
          <p:cNvPr id="101" name="Google Shape;101;p19"/>
          <p:cNvSpPr txBox="1">
            <a:spLocks noGrp="1"/>
          </p:cNvSpPr>
          <p:nvPr>
            <p:ph type="body" idx="1"/>
          </p:nvPr>
        </p:nvSpPr>
        <p:spPr>
          <a:xfrm>
            <a:off x="311700" y="1017725"/>
            <a:ext cx="4260300" cy="408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4A86E8"/>
                </a:solidFill>
                <a:latin typeface="Proxima Nova"/>
                <a:ea typeface="Proxima Nova"/>
                <a:cs typeface="Proxima Nova"/>
                <a:sym typeface="Proxima Nova"/>
              </a:rPr>
              <a:t>Changes and symptom progression? </a:t>
            </a:r>
            <a:endParaRPr sz="1100" b="1">
              <a:solidFill>
                <a:srgbClr val="4A86E8"/>
              </a:solidFill>
              <a:latin typeface="Proxima Nova"/>
              <a:ea typeface="Proxima Nova"/>
              <a:cs typeface="Proxima Nova"/>
              <a:sym typeface="Proxima Nova"/>
            </a:endParaRPr>
          </a:p>
          <a:p>
            <a:pPr marL="457200" lvl="0" indent="-298450" algn="l" rtl="0">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Patient notices her</a:t>
            </a:r>
            <a:r>
              <a:rPr lang="en" sz="1100" b="1">
                <a:solidFill>
                  <a:srgbClr val="4A86E8"/>
                </a:solidFill>
                <a:latin typeface="Proxima Nova"/>
                <a:ea typeface="Proxima Nova"/>
                <a:cs typeface="Proxima Nova"/>
                <a:sym typeface="Proxima Nova"/>
              </a:rPr>
              <a:t> R LE is weaker</a:t>
            </a:r>
            <a:r>
              <a:rPr lang="en" sz="1100">
                <a:solidFill>
                  <a:srgbClr val="4A86E8"/>
                </a:solidFill>
                <a:latin typeface="Proxima Nova"/>
                <a:ea typeface="Proxima Nova"/>
                <a:cs typeface="Proxima Nova"/>
                <a:sym typeface="Proxima Nova"/>
              </a:rPr>
              <a:t> and her knees tend to buckle more</a:t>
            </a:r>
            <a:endParaRPr sz="1100">
              <a:solidFill>
                <a:srgbClr val="4A86E8"/>
              </a:solidFill>
              <a:latin typeface="Proxima Nova"/>
              <a:ea typeface="Proxima Nova"/>
              <a:cs typeface="Proxima Nova"/>
              <a:sym typeface="Proxima Nova"/>
            </a:endParaRPr>
          </a:p>
          <a:p>
            <a:pPr marL="457200" lvl="0" indent="-298450" algn="l" rtl="0">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She is having difficulty sleeping at night due to muscle spasms and pain </a:t>
            </a:r>
            <a:endParaRPr sz="1100">
              <a:solidFill>
                <a:srgbClr val="4A86E8"/>
              </a:solidFill>
              <a:latin typeface="Proxima Nova"/>
              <a:ea typeface="Proxima Nova"/>
              <a:cs typeface="Proxima Nova"/>
              <a:sym typeface="Proxima Nova"/>
            </a:endParaRPr>
          </a:p>
          <a:p>
            <a:pPr marL="457200" lvl="0" indent="-298450" algn="l" rtl="0">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She can </a:t>
            </a:r>
            <a:r>
              <a:rPr lang="en" sz="1100" b="1">
                <a:solidFill>
                  <a:srgbClr val="4A86E8"/>
                </a:solidFill>
                <a:latin typeface="Proxima Nova"/>
                <a:ea typeface="Proxima Nova"/>
                <a:cs typeface="Proxima Nova"/>
                <a:sym typeface="Proxima Nova"/>
              </a:rPr>
              <a:t>transfer independently </a:t>
            </a:r>
            <a:r>
              <a:rPr lang="en" sz="1100">
                <a:solidFill>
                  <a:srgbClr val="4A86E8"/>
                </a:solidFill>
                <a:latin typeface="Proxima Nova"/>
                <a:ea typeface="Proxima Nova"/>
                <a:cs typeface="Proxima Nova"/>
                <a:sym typeface="Proxima Nova"/>
              </a:rPr>
              <a:t>from her bed to her wheelchair, but requires assistance if she has been sitting for long periods of time</a:t>
            </a:r>
            <a:endParaRPr sz="1100">
              <a:solidFill>
                <a:srgbClr val="4A86E8"/>
              </a:solidFill>
              <a:latin typeface="Proxima Nova"/>
              <a:ea typeface="Proxima Nova"/>
              <a:cs typeface="Proxima Nova"/>
              <a:sym typeface="Proxima Nova"/>
            </a:endParaRPr>
          </a:p>
          <a:p>
            <a:pPr marL="457200" lvl="0" indent="-298450" algn="l" rtl="0">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No falls </a:t>
            </a:r>
            <a:endParaRPr sz="1100">
              <a:solidFill>
                <a:srgbClr val="4A86E8"/>
              </a:solidFill>
              <a:latin typeface="Proxima Nova"/>
              <a:ea typeface="Proxima Nova"/>
              <a:cs typeface="Proxima Nova"/>
              <a:sym typeface="Proxima Nova"/>
            </a:endParaRPr>
          </a:p>
          <a:p>
            <a:pPr marL="457200" lvl="0" indent="0" algn="l" rtl="0">
              <a:spcBef>
                <a:spcPts val="0"/>
              </a:spcBef>
              <a:spcAft>
                <a:spcPts val="0"/>
              </a:spcAft>
              <a:buNone/>
            </a:pPr>
            <a:endParaRPr sz="1100">
              <a:solidFill>
                <a:srgbClr val="4A86E8"/>
              </a:solidFill>
              <a:latin typeface="Proxima Nova"/>
              <a:ea typeface="Proxima Nova"/>
              <a:cs typeface="Proxima Nova"/>
              <a:sym typeface="Proxima Nova"/>
            </a:endParaRPr>
          </a:p>
          <a:p>
            <a:pPr marL="0" lvl="0" indent="0" algn="l" rtl="0">
              <a:spcBef>
                <a:spcPts val="0"/>
              </a:spcBef>
              <a:spcAft>
                <a:spcPts val="0"/>
              </a:spcAft>
              <a:buNone/>
            </a:pPr>
            <a:r>
              <a:rPr lang="en" sz="1100" b="1">
                <a:solidFill>
                  <a:srgbClr val="4A86E8"/>
                </a:solidFill>
                <a:latin typeface="Proxima Nova"/>
                <a:ea typeface="Proxima Nova"/>
                <a:cs typeface="Proxima Nova"/>
                <a:sym typeface="Proxima Nova"/>
              </a:rPr>
              <a:t>Home set up? </a:t>
            </a:r>
            <a:endParaRPr sz="1100" b="1">
              <a:solidFill>
                <a:srgbClr val="4A86E8"/>
              </a:solidFill>
              <a:latin typeface="Proxima Nova"/>
              <a:ea typeface="Proxima Nova"/>
              <a:cs typeface="Proxima Nova"/>
              <a:sym typeface="Proxima Nova"/>
            </a:endParaRPr>
          </a:p>
          <a:p>
            <a:pPr marL="457200" lvl="0" indent="-298450" algn="l" rtl="0">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Single level house with ramp to enter</a:t>
            </a:r>
            <a:endParaRPr sz="1100">
              <a:solidFill>
                <a:srgbClr val="4A86E8"/>
              </a:solidFill>
              <a:latin typeface="Proxima Nova"/>
              <a:ea typeface="Proxima Nova"/>
              <a:cs typeface="Proxima Nova"/>
              <a:sym typeface="Proxima Nova"/>
            </a:endParaRPr>
          </a:p>
          <a:p>
            <a:pPr marL="457200" lvl="0" indent="-298450" algn="l" rtl="0">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Bathroom is accessible with power chair, able to shower independently in shower WC</a:t>
            </a:r>
            <a:endParaRPr sz="1100">
              <a:solidFill>
                <a:srgbClr val="4A86E8"/>
              </a:solidFill>
              <a:latin typeface="Proxima Nova"/>
              <a:ea typeface="Proxima Nova"/>
              <a:cs typeface="Proxima Nova"/>
              <a:sym typeface="Proxima Nova"/>
            </a:endParaRPr>
          </a:p>
          <a:p>
            <a:pPr marL="457200" lvl="0" indent="0" algn="l" rtl="0">
              <a:spcBef>
                <a:spcPts val="0"/>
              </a:spcBef>
              <a:spcAft>
                <a:spcPts val="0"/>
              </a:spcAft>
              <a:buNone/>
            </a:pPr>
            <a:endParaRPr sz="1100">
              <a:solidFill>
                <a:srgbClr val="4A86E8"/>
              </a:solidFill>
              <a:latin typeface="Proxima Nova"/>
              <a:ea typeface="Proxima Nova"/>
              <a:cs typeface="Proxima Nova"/>
              <a:sym typeface="Proxima Nova"/>
            </a:endParaRPr>
          </a:p>
          <a:p>
            <a:pPr marL="0" lvl="0" indent="0" algn="l" rtl="0">
              <a:spcBef>
                <a:spcPts val="0"/>
              </a:spcBef>
              <a:spcAft>
                <a:spcPts val="0"/>
              </a:spcAft>
              <a:buNone/>
            </a:pPr>
            <a:r>
              <a:rPr lang="en" sz="1100" b="1">
                <a:solidFill>
                  <a:srgbClr val="4A86E8"/>
                </a:solidFill>
                <a:latin typeface="Proxima Nova"/>
                <a:ea typeface="Proxima Nova"/>
                <a:cs typeface="Proxima Nova"/>
                <a:sym typeface="Proxima Nova"/>
              </a:rPr>
              <a:t>Activities? / ADL’s?</a:t>
            </a:r>
            <a:endParaRPr sz="1100" b="1">
              <a:solidFill>
                <a:srgbClr val="4A86E8"/>
              </a:solidFill>
              <a:latin typeface="Proxima Nova"/>
              <a:ea typeface="Proxima Nova"/>
              <a:cs typeface="Proxima Nova"/>
              <a:sym typeface="Proxima Nova"/>
            </a:endParaRPr>
          </a:p>
          <a:p>
            <a:pPr marL="457200" lvl="0" indent="-298450" algn="l" rtl="0">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Retired school teacher </a:t>
            </a:r>
            <a:endParaRPr sz="1100">
              <a:solidFill>
                <a:srgbClr val="4A86E8"/>
              </a:solidFill>
              <a:latin typeface="Proxima Nova"/>
              <a:ea typeface="Proxima Nova"/>
              <a:cs typeface="Proxima Nova"/>
              <a:sym typeface="Proxima Nova"/>
            </a:endParaRPr>
          </a:p>
          <a:p>
            <a:pPr marL="457200" lvl="0" indent="-298450" algn="l" rtl="0">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No longer driving </a:t>
            </a:r>
            <a:endParaRPr sz="1100">
              <a:solidFill>
                <a:srgbClr val="4A86E8"/>
              </a:solidFill>
              <a:latin typeface="Proxima Nova"/>
              <a:ea typeface="Proxima Nova"/>
              <a:cs typeface="Proxima Nova"/>
              <a:sym typeface="Proxima Nova"/>
            </a:endParaRPr>
          </a:p>
          <a:p>
            <a:pPr marL="457200" lvl="0" indent="-311150" algn="l" rtl="0">
              <a:spcBef>
                <a:spcPts val="0"/>
              </a:spcBef>
              <a:spcAft>
                <a:spcPts val="0"/>
              </a:spcAft>
              <a:buClr>
                <a:srgbClr val="4A86E8"/>
              </a:buClr>
              <a:buSzPts val="1300"/>
              <a:buFont typeface="Proxima Nova"/>
              <a:buChar char="●"/>
            </a:pPr>
            <a:r>
              <a:rPr lang="en" sz="1100">
                <a:solidFill>
                  <a:srgbClr val="4A86E8"/>
                </a:solidFill>
                <a:latin typeface="Proxima Nova"/>
                <a:ea typeface="Proxima Nova"/>
                <a:cs typeface="Proxima Nova"/>
                <a:sym typeface="Proxima Nova"/>
              </a:rPr>
              <a:t>Able to do laundry, dishes, and chores around the house independently in her power chair</a:t>
            </a:r>
            <a:r>
              <a:rPr lang="en" sz="1300">
                <a:solidFill>
                  <a:srgbClr val="4A86E8"/>
                </a:solidFill>
                <a:latin typeface="Proxima Nova"/>
                <a:ea typeface="Proxima Nova"/>
                <a:cs typeface="Proxima Nova"/>
                <a:sym typeface="Proxima Nova"/>
              </a:rPr>
              <a:t> </a:t>
            </a:r>
            <a:endParaRPr sz="1300">
              <a:latin typeface="Proxima Nova"/>
              <a:ea typeface="Proxima Nova"/>
              <a:cs typeface="Proxima Nova"/>
              <a:sym typeface="Proxima Nova"/>
            </a:endParaRPr>
          </a:p>
        </p:txBody>
      </p:sp>
      <p:sp>
        <p:nvSpPr>
          <p:cNvPr id="102" name="Google Shape;102;p19"/>
          <p:cNvSpPr txBox="1"/>
          <p:nvPr/>
        </p:nvSpPr>
        <p:spPr>
          <a:xfrm>
            <a:off x="4792500" y="1017725"/>
            <a:ext cx="4351500" cy="385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b="1">
                <a:solidFill>
                  <a:srgbClr val="4A86E8"/>
                </a:solidFill>
                <a:latin typeface="Proxima Nova"/>
                <a:ea typeface="Proxima Nova"/>
                <a:cs typeface="Proxima Nova"/>
                <a:sym typeface="Proxima Nova"/>
              </a:rPr>
              <a:t>Exercise/stretching routine? </a:t>
            </a:r>
            <a:endParaRPr sz="1100" b="1">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Patient says she is more “unmotivated” to perform exercises and stretches, and she is </a:t>
            </a:r>
            <a:r>
              <a:rPr lang="en" sz="1100" b="1">
                <a:solidFill>
                  <a:srgbClr val="4A86E8"/>
                </a:solidFill>
                <a:latin typeface="Proxima Nova"/>
                <a:ea typeface="Proxima Nova"/>
                <a:cs typeface="Proxima Nova"/>
                <a:sym typeface="Proxima Nova"/>
              </a:rPr>
              <a:t>experiencing a lot of fatigue </a:t>
            </a:r>
            <a:endParaRPr sz="1100" b="1">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She has a massage therapist come to her house once  a week</a:t>
            </a:r>
            <a:endParaRPr sz="1100">
              <a:solidFill>
                <a:srgbClr val="4A86E8"/>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sz="1100">
              <a:solidFill>
                <a:srgbClr val="4A86E8"/>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100" b="1">
                <a:solidFill>
                  <a:srgbClr val="4A86E8"/>
                </a:solidFill>
                <a:latin typeface="Proxima Nova"/>
                <a:ea typeface="Proxima Nova"/>
                <a:cs typeface="Proxima Nova"/>
                <a:sym typeface="Proxima Nova"/>
              </a:rPr>
              <a:t>Assistive device use? </a:t>
            </a:r>
            <a:endParaRPr sz="1100" b="1">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Power chair for most mobility </a:t>
            </a:r>
            <a:endParaRPr sz="1100">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Rollator for household ambulation </a:t>
            </a:r>
            <a:endParaRPr sz="1100">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Off-the-shelf posterior AFO’s </a:t>
            </a:r>
            <a:endParaRPr sz="1100">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In the process of getting custom solid AFO’s </a:t>
            </a:r>
            <a:endParaRPr sz="1100">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Can’t use slide board for transfers due to softness of Roho cushion</a:t>
            </a:r>
            <a:endParaRPr sz="1100">
              <a:solidFill>
                <a:srgbClr val="4A86E8"/>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sz="1100">
              <a:solidFill>
                <a:srgbClr val="4A86E8"/>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100" b="1">
                <a:solidFill>
                  <a:srgbClr val="4A86E8"/>
                </a:solidFill>
                <a:latin typeface="Proxima Nova"/>
                <a:ea typeface="Proxima Nova"/>
                <a:cs typeface="Proxima Nova"/>
                <a:sym typeface="Proxima Nova"/>
              </a:rPr>
              <a:t>Goals?</a:t>
            </a:r>
            <a:endParaRPr sz="1100" b="1">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To stand at her daughter's wedding </a:t>
            </a:r>
            <a:endParaRPr sz="1100">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To maintain independence with transfers</a:t>
            </a:r>
            <a:endParaRPr sz="1100">
              <a:solidFill>
                <a:srgbClr val="4A86E8"/>
              </a:solidFill>
              <a:latin typeface="Proxima Nova"/>
              <a:ea typeface="Proxima Nova"/>
              <a:cs typeface="Proxima Nova"/>
              <a:sym typeface="Proxima Nova"/>
            </a:endParaRPr>
          </a:p>
          <a:p>
            <a:pPr marL="457200" lvl="0" indent="-298450" algn="l" rtl="0">
              <a:lnSpc>
                <a:spcPct val="115000"/>
              </a:lnSpc>
              <a:spcBef>
                <a:spcPts val="0"/>
              </a:spcBef>
              <a:spcAft>
                <a:spcPts val="0"/>
              </a:spcAft>
              <a:buClr>
                <a:srgbClr val="4A86E8"/>
              </a:buClr>
              <a:buSzPts val="1100"/>
              <a:buFont typeface="Proxima Nova"/>
              <a:buChar char="●"/>
            </a:pPr>
            <a:r>
              <a:rPr lang="en" sz="1100">
                <a:solidFill>
                  <a:srgbClr val="4A86E8"/>
                </a:solidFill>
                <a:latin typeface="Proxima Nova"/>
                <a:ea typeface="Proxima Nova"/>
                <a:cs typeface="Proxima Nova"/>
                <a:sym typeface="Proxima Nova"/>
              </a:rPr>
              <a:t>To have regular PT visits at home </a:t>
            </a:r>
            <a:endParaRPr sz="1100">
              <a:solidFill>
                <a:srgbClr val="4A86E8"/>
              </a:solidFill>
              <a:latin typeface="Proxima Nova"/>
              <a:ea typeface="Proxima Nova"/>
              <a:cs typeface="Proxima Nova"/>
              <a:sym typeface="Proxima Nova"/>
            </a:endParaRPr>
          </a:p>
        </p:txBody>
      </p:sp>
      <p:pic>
        <p:nvPicPr>
          <p:cNvPr id="2" name="Audio 1">
            <a:hlinkClick r:id="" action="ppaction://media"/>
            <a:extLst>
              <a:ext uri="{FF2B5EF4-FFF2-40B4-BE49-F238E27FC236}">
                <a16:creationId xmlns:a16="http://schemas.microsoft.com/office/drawing/2014/main" id="{F9EF05AF-B0D7-0965-896B-8EE9A8F1495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8549"/>
    </mc:Choice>
    <mc:Fallback xmlns="">
      <p:transition spd="slow" advTm="118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Primary vs. Secondary Fatigue </a:t>
            </a:r>
            <a:endParaRPr b="1">
              <a:solidFill>
                <a:srgbClr val="999999"/>
              </a:solidFill>
              <a:latin typeface="Montserrat"/>
              <a:ea typeface="Montserrat"/>
              <a:cs typeface="Montserrat"/>
              <a:sym typeface="Montserrat"/>
            </a:endParaRPr>
          </a:p>
        </p:txBody>
      </p:sp>
      <p:sp>
        <p:nvSpPr>
          <p:cNvPr id="108" name="Google Shape;108;p20"/>
          <p:cNvSpPr txBox="1">
            <a:spLocks noGrp="1"/>
          </p:cNvSpPr>
          <p:nvPr>
            <p:ph type="body" idx="1"/>
          </p:nvPr>
        </p:nvSpPr>
        <p:spPr>
          <a:xfrm>
            <a:off x="311700" y="1152475"/>
            <a:ext cx="4786500" cy="388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4A86E8"/>
                </a:solidFill>
                <a:latin typeface="Proxima Nova"/>
                <a:ea typeface="Proxima Nova"/>
                <a:cs typeface="Proxima Nova"/>
                <a:sym typeface="Proxima Nova"/>
              </a:rPr>
              <a:t>Primary</a:t>
            </a:r>
            <a:r>
              <a:rPr lang="en">
                <a:solidFill>
                  <a:srgbClr val="4A86E8"/>
                </a:solidFill>
                <a:latin typeface="Proxima Nova"/>
                <a:ea typeface="Proxima Nova"/>
                <a:cs typeface="Proxima Nova"/>
                <a:sym typeface="Proxima Nova"/>
              </a:rPr>
              <a:t> =&gt; caused by etiology </a:t>
            </a:r>
            <a:endParaRPr>
              <a:solidFill>
                <a:srgbClr val="4A86E8"/>
              </a:solidFill>
              <a:latin typeface="Proxima Nova"/>
              <a:ea typeface="Proxima Nova"/>
              <a:cs typeface="Proxima Nova"/>
              <a:sym typeface="Proxima Nova"/>
            </a:endParaRPr>
          </a:p>
          <a:p>
            <a:pPr marL="457200" lvl="0" indent="-342900" algn="l" rtl="0">
              <a:spcBef>
                <a:spcPts val="0"/>
              </a:spcBef>
              <a:spcAft>
                <a:spcPts val="0"/>
              </a:spcAft>
              <a:buClr>
                <a:srgbClr val="4A86E8"/>
              </a:buClr>
              <a:buSzPts val="1800"/>
              <a:buFont typeface="Proxima Nova"/>
              <a:buChar char="●"/>
            </a:pPr>
            <a:r>
              <a:rPr lang="en">
                <a:solidFill>
                  <a:srgbClr val="4A86E8"/>
                </a:solidFill>
                <a:latin typeface="Proxima Nova"/>
                <a:ea typeface="Proxima Nova"/>
                <a:cs typeface="Proxima Nova"/>
                <a:sym typeface="Proxima Nova"/>
              </a:rPr>
              <a:t>Remaining neurons or sprouted neurons overburdened, weak muscles work at  higher percentage of max strength which quickens muscle fatigue</a:t>
            </a:r>
            <a:endParaRPr>
              <a:solidFill>
                <a:srgbClr val="4A86E8"/>
              </a:solidFill>
              <a:latin typeface="Proxima Nova"/>
              <a:ea typeface="Proxima Nova"/>
              <a:cs typeface="Proxima Nova"/>
              <a:sym typeface="Proxima Nova"/>
            </a:endParaRPr>
          </a:p>
          <a:p>
            <a:pPr marL="0" lvl="0" indent="0" algn="l" rtl="0">
              <a:spcBef>
                <a:spcPts val="1200"/>
              </a:spcBef>
              <a:spcAft>
                <a:spcPts val="0"/>
              </a:spcAft>
              <a:buNone/>
            </a:pPr>
            <a:r>
              <a:rPr lang="en" b="1">
                <a:solidFill>
                  <a:srgbClr val="4A86E8"/>
                </a:solidFill>
                <a:latin typeface="Proxima Nova"/>
                <a:ea typeface="Proxima Nova"/>
                <a:cs typeface="Proxima Nova"/>
                <a:sym typeface="Proxima Nova"/>
              </a:rPr>
              <a:t>Secondary</a:t>
            </a:r>
            <a:r>
              <a:rPr lang="en">
                <a:solidFill>
                  <a:srgbClr val="4A86E8"/>
                </a:solidFill>
                <a:latin typeface="Proxima Nova"/>
                <a:ea typeface="Proxima Nova"/>
                <a:cs typeface="Proxima Nova"/>
                <a:sym typeface="Proxima Nova"/>
              </a:rPr>
              <a:t> =&gt; Secondary to main symptoms and the toll the symptoms take on the body</a:t>
            </a:r>
            <a:endParaRPr>
              <a:solidFill>
                <a:srgbClr val="4A86E8"/>
              </a:solidFill>
              <a:latin typeface="Proxima Nova"/>
              <a:ea typeface="Proxima Nova"/>
              <a:cs typeface="Proxima Nova"/>
              <a:sym typeface="Proxima Nova"/>
            </a:endParaRPr>
          </a:p>
          <a:p>
            <a:pPr marL="457200" lvl="0" indent="-342900" algn="l" rtl="0">
              <a:spcBef>
                <a:spcPts val="0"/>
              </a:spcBef>
              <a:spcAft>
                <a:spcPts val="0"/>
              </a:spcAft>
              <a:buClr>
                <a:srgbClr val="4A86E8"/>
              </a:buClr>
              <a:buSzPts val="1800"/>
              <a:buFont typeface="Proxima Nova"/>
              <a:buChar char="●"/>
            </a:pPr>
            <a:r>
              <a:rPr lang="en">
                <a:solidFill>
                  <a:srgbClr val="4A86E8"/>
                </a:solidFill>
                <a:latin typeface="Proxima Nova"/>
                <a:ea typeface="Proxima Nova"/>
                <a:cs typeface="Proxima Nova"/>
                <a:sym typeface="Proxima Nova"/>
              </a:rPr>
              <a:t>Sleep disturbances, respiratory impairments, hypoxia, depression, immobility </a:t>
            </a:r>
            <a:endParaRPr>
              <a:solidFill>
                <a:srgbClr val="4A86E8"/>
              </a:solidFill>
              <a:latin typeface="Proxima Nova"/>
              <a:ea typeface="Proxima Nova"/>
              <a:cs typeface="Proxima Nova"/>
              <a:sym typeface="Proxima Nova"/>
            </a:endParaRPr>
          </a:p>
        </p:txBody>
      </p:sp>
      <p:pic>
        <p:nvPicPr>
          <p:cNvPr id="109" name="Google Shape;109;p20"/>
          <p:cNvPicPr preferRelativeResize="0"/>
          <p:nvPr/>
        </p:nvPicPr>
        <p:blipFill>
          <a:blip r:embed="rId5">
            <a:alphaModFix/>
          </a:blip>
          <a:stretch>
            <a:fillRect/>
          </a:stretch>
        </p:blipFill>
        <p:spPr>
          <a:xfrm>
            <a:off x="5188125" y="1254412"/>
            <a:ext cx="3955876" cy="2634675"/>
          </a:xfrm>
          <a:prstGeom prst="rect">
            <a:avLst/>
          </a:prstGeom>
          <a:noFill/>
          <a:ln>
            <a:noFill/>
          </a:ln>
        </p:spPr>
      </p:pic>
      <p:pic>
        <p:nvPicPr>
          <p:cNvPr id="2" name="Audio 1">
            <a:hlinkClick r:id="" action="ppaction://media"/>
            <a:extLst>
              <a:ext uri="{FF2B5EF4-FFF2-40B4-BE49-F238E27FC236}">
                <a16:creationId xmlns:a16="http://schemas.microsoft.com/office/drawing/2014/main" id="{E8C620E2-4F7C-BA22-509D-525F2C666F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477"/>
    </mc:Choice>
    <mc:Fallback xmlns="">
      <p:transition spd="slow" advTm="8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Objective Information</a:t>
            </a:r>
            <a:endParaRPr b="1">
              <a:solidFill>
                <a:srgbClr val="999999"/>
              </a:solidFill>
              <a:latin typeface="Montserrat"/>
              <a:ea typeface="Montserrat"/>
              <a:cs typeface="Montserrat"/>
              <a:sym typeface="Montserrat"/>
            </a:endParaRPr>
          </a:p>
        </p:txBody>
      </p:sp>
      <p:sp>
        <p:nvSpPr>
          <p:cNvPr id="115" name="Google Shape;115;p21"/>
          <p:cNvSpPr txBox="1">
            <a:spLocks noGrp="1"/>
          </p:cNvSpPr>
          <p:nvPr>
            <p:ph type="body" idx="1"/>
          </p:nvPr>
        </p:nvSpPr>
        <p:spPr>
          <a:xfrm>
            <a:off x="311700" y="1152475"/>
            <a:ext cx="42126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35"/>
              <a:buNone/>
            </a:pPr>
            <a:r>
              <a:rPr lang="en" sz="1629" b="1">
                <a:solidFill>
                  <a:srgbClr val="4A86E8"/>
                </a:solidFill>
                <a:latin typeface="Proxima Nova"/>
                <a:ea typeface="Proxima Nova"/>
                <a:cs typeface="Proxima Nova"/>
                <a:sym typeface="Proxima Nova"/>
              </a:rPr>
              <a:t>Pain: </a:t>
            </a:r>
            <a:endParaRPr sz="1629" b="1">
              <a:solidFill>
                <a:srgbClr val="4A86E8"/>
              </a:solidFill>
              <a:latin typeface="Proxima Nova"/>
              <a:ea typeface="Proxima Nova"/>
              <a:cs typeface="Proxima Nova"/>
              <a:sym typeface="Proxima Nova"/>
            </a:endParaRPr>
          </a:p>
          <a:p>
            <a:pPr marL="457200" lvl="0" indent="-332105" algn="l" rtl="0">
              <a:lnSpc>
                <a:spcPct val="115000"/>
              </a:lnSpc>
              <a:spcBef>
                <a:spcPts val="0"/>
              </a:spcBef>
              <a:spcAft>
                <a:spcPts val="0"/>
              </a:spcAft>
              <a:buClr>
                <a:srgbClr val="4A86E8"/>
              </a:buClr>
              <a:buSzPts val="1630"/>
              <a:buFont typeface="Proxima Nova"/>
              <a:buChar char="●"/>
            </a:pPr>
            <a:r>
              <a:rPr lang="en" sz="1629">
                <a:solidFill>
                  <a:srgbClr val="4A86E8"/>
                </a:solidFill>
                <a:latin typeface="Proxima Nova"/>
                <a:ea typeface="Proxima Nova"/>
                <a:cs typeface="Proxima Nova"/>
                <a:sym typeface="Proxima Nova"/>
              </a:rPr>
              <a:t>Patient reports she always has pain, describes as burning and achy </a:t>
            </a:r>
            <a:endParaRPr sz="1629">
              <a:solidFill>
                <a:srgbClr val="4A86E8"/>
              </a:solidFill>
              <a:latin typeface="Proxima Nova"/>
              <a:ea typeface="Proxima Nova"/>
              <a:cs typeface="Proxima Nova"/>
              <a:sym typeface="Proxima Nova"/>
            </a:endParaRPr>
          </a:p>
          <a:p>
            <a:pPr marL="457200" lvl="0" indent="-332105" algn="l" rtl="0">
              <a:lnSpc>
                <a:spcPct val="115000"/>
              </a:lnSpc>
              <a:spcBef>
                <a:spcPts val="0"/>
              </a:spcBef>
              <a:spcAft>
                <a:spcPts val="0"/>
              </a:spcAft>
              <a:buClr>
                <a:srgbClr val="4A86E8"/>
              </a:buClr>
              <a:buSzPts val="1630"/>
              <a:buFont typeface="Proxima Nova"/>
              <a:buChar char="●"/>
            </a:pPr>
            <a:r>
              <a:rPr lang="en" sz="1629">
                <a:solidFill>
                  <a:srgbClr val="4A86E8"/>
                </a:solidFill>
                <a:latin typeface="Proxima Nova"/>
                <a:ea typeface="Proxima Nova"/>
                <a:cs typeface="Proxima Nova"/>
                <a:sym typeface="Proxima Nova"/>
              </a:rPr>
              <a:t>Worst: </a:t>
            </a:r>
            <a:r>
              <a:rPr lang="en" sz="1629" b="1">
                <a:solidFill>
                  <a:srgbClr val="4A86E8"/>
                </a:solidFill>
                <a:latin typeface="Proxima Nova"/>
                <a:ea typeface="Proxima Nova"/>
                <a:cs typeface="Proxima Nova"/>
                <a:sym typeface="Proxima Nova"/>
              </a:rPr>
              <a:t>8/10</a:t>
            </a:r>
            <a:endParaRPr sz="1629" b="1">
              <a:solidFill>
                <a:srgbClr val="4A86E8"/>
              </a:solidFill>
              <a:latin typeface="Proxima Nova"/>
              <a:ea typeface="Proxima Nova"/>
              <a:cs typeface="Proxima Nova"/>
              <a:sym typeface="Proxima Nova"/>
            </a:endParaRPr>
          </a:p>
          <a:p>
            <a:pPr marL="457200" lvl="0" indent="-332105" algn="l" rtl="0">
              <a:lnSpc>
                <a:spcPct val="115000"/>
              </a:lnSpc>
              <a:spcBef>
                <a:spcPts val="0"/>
              </a:spcBef>
              <a:spcAft>
                <a:spcPts val="0"/>
              </a:spcAft>
              <a:buClr>
                <a:srgbClr val="4A86E8"/>
              </a:buClr>
              <a:buSzPts val="1630"/>
              <a:buFont typeface="Proxima Nova"/>
              <a:buChar char="●"/>
            </a:pPr>
            <a:r>
              <a:rPr lang="en" sz="1629">
                <a:solidFill>
                  <a:srgbClr val="4A86E8"/>
                </a:solidFill>
                <a:latin typeface="Proxima Nova"/>
                <a:ea typeface="Proxima Nova"/>
                <a:cs typeface="Proxima Nova"/>
                <a:sym typeface="Proxima Nova"/>
              </a:rPr>
              <a:t>Current: </a:t>
            </a:r>
            <a:r>
              <a:rPr lang="en" sz="1629" b="1">
                <a:solidFill>
                  <a:srgbClr val="4A86E8"/>
                </a:solidFill>
                <a:latin typeface="Proxima Nova"/>
                <a:ea typeface="Proxima Nova"/>
                <a:cs typeface="Proxima Nova"/>
                <a:sym typeface="Proxima Nova"/>
              </a:rPr>
              <a:t>2/10</a:t>
            </a:r>
            <a:r>
              <a:rPr lang="en" sz="1629">
                <a:solidFill>
                  <a:srgbClr val="4A86E8"/>
                </a:solidFill>
                <a:latin typeface="Proxima Nova"/>
                <a:ea typeface="Proxima Nova"/>
                <a:cs typeface="Proxima Nova"/>
                <a:sym typeface="Proxima Nova"/>
              </a:rPr>
              <a:t>, mainly located in right hip and LE</a:t>
            </a:r>
            <a:endParaRPr sz="1629">
              <a:solidFill>
                <a:srgbClr val="4A86E8"/>
              </a:solidFill>
              <a:latin typeface="Proxima Nova"/>
              <a:ea typeface="Proxima Nova"/>
              <a:cs typeface="Proxima Nova"/>
              <a:sym typeface="Proxima Nova"/>
            </a:endParaRPr>
          </a:p>
          <a:p>
            <a:pPr marL="0" lvl="0" indent="0" algn="l" rtl="0">
              <a:lnSpc>
                <a:spcPct val="115000"/>
              </a:lnSpc>
              <a:spcBef>
                <a:spcPts val="1200"/>
              </a:spcBef>
              <a:spcAft>
                <a:spcPts val="0"/>
              </a:spcAft>
              <a:buSzPts val="935"/>
              <a:buNone/>
            </a:pPr>
            <a:r>
              <a:rPr lang="en" sz="1629" b="1">
                <a:solidFill>
                  <a:srgbClr val="4A86E8"/>
                </a:solidFill>
                <a:latin typeface="Proxima Nova"/>
                <a:ea typeface="Proxima Nova"/>
                <a:cs typeface="Proxima Nova"/>
                <a:sym typeface="Proxima Nova"/>
              </a:rPr>
              <a:t>MMT: </a:t>
            </a:r>
            <a:endParaRPr sz="1629" b="1">
              <a:solidFill>
                <a:srgbClr val="4A86E8"/>
              </a:solidFill>
              <a:latin typeface="Proxima Nova"/>
              <a:ea typeface="Proxima Nova"/>
              <a:cs typeface="Proxima Nova"/>
              <a:sym typeface="Proxima Nova"/>
            </a:endParaRPr>
          </a:p>
          <a:p>
            <a:pPr marL="457200" lvl="0" indent="-332105" algn="l" rtl="0">
              <a:lnSpc>
                <a:spcPct val="115000"/>
              </a:lnSpc>
              <a:spcBef>
                <a:spcPts val="0"/>
              </a:spcBef>
              <a:spcAft>
                <a:spcPts val="0"/>
              </a:spcAft>
              <a:buClr>
                <a:srgbClr val="4A86E8"/>
              </a:buClr>
              <a:buSzPts val="1630"/>
              <a:buFont typeface="Proxima Nova"/>
              <a:buChar char="●"/>
            </a:pPr>
            <a:r>
              <a:rPr lang="en" sz="1629">
                <a:solidFill>
                  <a:srgbClr val="4A86E8"/>
                </a:solidFill>
                <a:latin typeface="Proxima Nova"/>
                <a:ea typeface="Proxima Nova"/>
                <a:cs typeface="Proxima Nova"/>
                <a:sym typeface="Proxima Nova"/>
              </a:rPr>
              <a:t>UE: Grossly 5/5</a:t>
            </a:r>
            <a:endParaRPr sz="1629">
              <a:solidFill>
                <a:srgbClr val="4A86E8"/>
              </a:solidFill>
              <a:latin typeface="Proxima Nova"/>
              <a:ea typeface="Proxima Nova"/>
              <a:cs typeface="Proxima Nova"/>
              <a:sym typeface="Proxima Nova"/>
            </a:endParaRPr>
          </a:p>
          <a:p>
            <a:pPr marL="457200" lvl="0" indent="-332105" algn="l" rtl="0">
              <a:lnSpc>
                <a:spcPct val="115000"/>
              </a:lnSpc>
              <a:spcBef>
                <a:spcPts val="0"/>
              </a:spcBef>
              <a:spcAft>
                <a:spcPts val="0"/>
              </a:spcAft>
              <a:buClr>
                <a:srgbClr val="4A86E8"/>
              </a:buClr>
              <a:buSzPts val="1630"/>
              <a:buFont typeface="Proxima Nova"/>
              <a:buChar char="●"/>
            </a:pPr>
            <a:r>
              <a:rPr lang="en" sz="1629">
                <a:solidFill>
                  <a:srgbClr val="4A86E8"/>
                </a:solidFill>
                <a:latin typeface="Proxima Nova"/>
                <a:ea typeface="Proxima Nova"/>
                <a:cs typeface="Proxima Nova"/>
                <a:sym typeface="Proxima Nova"/>
              </a:rPr>
              <a:t>LE: </a:t>
            </a:r>
            <a:endParaRPr sz="1629">
              <a:solidFill>
                <a:srgbClr val="4A86E8"/>
              </a:solidFill>
              <a:latin typeface="Proxima Nova"/>
              <a:ea typeface="Proxima Nova"/>
              <a:cs typeface="Proxima Nova"/>
              <a:sym typeface="Proxima Nova"/>
            </a:endParaRPr>
          </a:p>
          <a:p>
            <a:pPr marL="914400" lvl="1" indent="-310515" algn="l" rtl="0">
              <a:lnSpc>
                <a:spcPct val="115000"/>
              </a:lnSpc>
              <a:spcBef>
                <a:spcPts val="0"/>
              </a:spcBef>
              <a:spcAft>
                <a:spcPts val="0"/>
              </a:spcAft>
              <a:buClr>
                <a:srgbClr val="4A86E8"/>
              </a:buClr>
              <a:buSzPts val="1290"/>
              <a:buFont typeface="Proxima Nova"/>
              <a:buChar char="○"/>
            </a:pPr>
            <a:r>
              <a:rPr lang="en" sz="1290">
                <a:solidFill>
                  <a:srgbClr val="4A86E8"/>
                </a:solidFill>
                <a:latin typeface="Proxima Nova"/>
                <a:ea typeface="Proxima Nova"/>
                <a:cs typeface="Proxima Nova"/>
                <a:sym typeface="Proxima Nova"/>
              </a:rPr>
              <a:t>Hip Flexion: </a:t>
            </a:r>
            <a:r>
              <a:rPr lang="en" sz="1290" b="1">
                <a:solidFill>
                  <a:srgbClr val="4A86E8"/>
                </a:solidFill>
                <a:latin typeface="Proxima Nova"/>
                <a:ea typeface="Proxima Nova"/>
                <a:cs typeface="Proxima Nova"/>
                <a:sym typeface="Proxima Nova"/>
              </a:rPr>
              <a:t>R: 2+/5; L:3-/5</a:t>
            </a:r>
            <a:endParaRPr sz="1290" b="1">
              <a:solidFill>
                <a:srgbClr val="4A86E8"/>
              </a:solidFill>
              <a:latin typeface="Proxima Nova"/>
              <a:ea typeface="Proxima Nova"/>
              <a:cs typeface="Proxima Nova"/>
              <a:sym typeface="Proxima Nova"/>
            </a:endParaRPr>
          </a:p>
          <a:p>
            <a:pPr marL="914400" lvl="1" indent="-310515" algn="l" rtl="0">
              <a:lnSpc>
                <a:spcPct val="115000"/>
              </a:lnSpc>
              <a:spcBef>
                <a:spcPts val="0"/>
              </a:spcBef>
              <a:spcAft>
                <a:spcPts val="0"/>
              </a:spcAft>
              <a:buClr>
                <a:srgbClr val="4A86E8"/>
              </a:buClr>
              <a:buSzPts val="1290"/>
              <a:buFont typeface="Proxima Nova"/>
              <a:buChar char="○"/>
            </a:pPr>
            <a:r>
              <a:rPr lang="en" sz="1290">
                <a:solidFill>
                  <a:srgbClr val="4A86E8"/>
                </a:solidFill>
                <a:latin typeface="Proxima Nova"/>
                <a:ea typeface="Proxima Nova"/>
                <a:cs typeface="Proxima Nova"/>
                <a:sym typeface="Proxima Nova"/>
              </a:rPr>
              <a:t>Knee Extension: </a:t>
            </a:r>
            <a:r>
              <a:rPr lang="en" sz="1290" b="1">
                <a:solidFill>
                  <a:srgbClr val="4A86E8"/>
                </a:solidFill>
                <a:latin typeface="Proxima Nova"/>
                <a:ea typeface="Proxima Nova"/>
                <a:cs typeface="Proxima Nova"/>
                <a:sym typeface="Proxima Nova"/>
              </a:rPr>
              <a:t>R: 3-/5; L: 4/5</a:t>
            </a:r>
            <a:endParaRPr sz="1290" b="1">
              <a:solidFill>
                <a:srgbClr val="4A86E8"/>
              </a:solidFill>
              <a:latin typeface="Proxima Nova"/>
              <a:ea typeface="Proxima Nova"/>
              <a:cs typeface="Proxima Nova"/>
              <a:sym typeface="Proxima Nova"/>
            </a:endParaRPr>
          </a:p>
          <a:p>
            <a:pPr marL="914400" lvl="1" indent="-310515" algn="l" rtl="0">
              <a:lnSpc>
                <a:spcPct val="115000"/>
              </a:lnSpc>
              <a:spcBef>
                <a:spcPts val="0"/>
              </a:spcBef>
              <a:spcAft>
                <a:spcPts val="0"/>
              </a:spcAft>
              <a:buClr>
                <a:srgbClr val="4A86E8"/>
              </a:buClr>
              <a:buSzPts val="1290"/>
              <a:buFont typeface="Proxima Nova"/>
              <a:buChar char="○"/>
            </a:pPr>
            <a:r>
              <a:rPr lang="en" sz="1290">
                <a:solidFill>
                  <a:srgbClr val="4A86E8"/>
                </a:solidFill>
                <a:latin typeface="Proxima Nova"/>
                <a:ea typeface="Proxima Nova"/>
                <a:cs typeface="Proxima Nova"/>
                <a:sym typeface="Proxima Nova"/>
              </a:rPr>
              <a:t>Ankle Dorsiflexion: </a:t>
            </a:r>
            <a:r>
              <a:rPr lang="en" sz="1290" b="1">
                <a:solidFill>
                  <a:srgbClr val="4A86E8"/>
                </a:solidFill>
                <a:latin typeface="Proxima Nova"/>
                <a:ea typeface="Proxima Nova"/>
                <a:cs typeface="Proxima Nova"/>
                <a:sym typeface="Proxima Nova"/>
              </a:rPr>
              <a:t>R: 1+/5; L: 3-/5</a:t>
            </a:r>
            <a:endParaRPr sz="1290" b="1">
              <a:solidFill>
                <a:srgbClr val="4A86E8"/>
              </a:solidFill>
              <a:latin typeface="Proxima Nova"/>
              <a:ea typeface="Proxima Nova"/>
              <a:cs typeface="Proxima Nova"/>
              <a:sym typeface="Proxima Nova"/>
            </a:endParaRPr>
          </a:p>
          <a:p>
            <a:pPr marL="0" lvl="0" indent="0" algn="l" rtl="0">
              <a:lnSpc>
                <a:spcPct val="115000"/>
              </a:lnSpc>
              <a:spcBef>
                <a:spcPts val="1200"/>
              </a:spcBef>
              <a:spcAft>
                <a:spcPts val="1200"/>
              </a:spcAft>
              <a:buSzPts val="935"/>
              <a:buNone/>
            </a:pPr>
            <a:endParaRPr sz="1729"/>
          </a:p>
        </p:txBody>
      </p:sp>
      <p:sp>
        <p:nvSpPr>
          <p:cNvPr id="116" name="Google Shape;116;p21"/>
          <p:cNvSpPr txBox="1"/>
          <p:nvPr/>
        </p:nvSpPr>
        <p:spPr>
          <a:xfrm>
            <a:off x="4572000" y="571411"/>
            <a:ext cx="4212600" cy="457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629" b="1" dirty="0">
                <a:solidFill>
                  <a:srgbClr val="4A86E8"/>
                </a:solidFill>
                <a:latin typeface="Proxima Nova"/>
                <a:ea typeface="Proxima Nova"/>
                <a:cs typeface="Proxima Nova"/>
                <a:sym typeface="Proxima Nova"/>
              </a:rPr>
              <a:t>ROM: </a:t>
            </a:r>
            <a:r>
              <a:rPr lang="en" sz="1629" dirty="0">
                <a:solidFill>
                  <a:srgbClr val="4A86E8"/>
                </a:solidFill>
                <a:latin typeface="Proxima Nova"/>
                <a:ea typeface="Proxima Nova"/>
                <a:cs typeface="Proxima Nova"/>
                <a:sym typeface="Proxima Nova"/>
              </a:rPr>
              <a:t>R LE limited, especially hip flexion and DF</a:t>
            </a:r>
            <a:endParaRPr sz="1600" b="1" dirty="0">
              <a:solidFill>
                <a:srgbClr val="4A86E8"/>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600" b="1" dirty="0">
                <a:solidFill>
                  <a:srgbClr val="4A86E8"/>
                </a:solidFill>
                <a:latin typeface="Proxima Nova"/>
                <a:ea typeface="Proxima Nova"/>
                <a:cs typeface="Proxima Nova"/>
                <a:sym typeface="Proxima Nova"/>
              </a:rPr>
              <a:t>Spasticity: </a:t>
            </a:r>
            <a:r>
              <a:rPr lang="en" sz="1600" dirty="0">
                <a:solidFill>
                  <a:srgbClr val="4A86E8"/>
                </a:solidFill>
                <a:latin typeface="Proxima Nova"/>
                <a:ea typeface="Proxima Nova"/>
                <a:cs typeface="Proxima Nova"/>
                <a:sym typeface="Proxima Nova"/>
              </a:rPr>
              <a:t>1/4 MAS in B knee extensors; </a:t>
            </a:r>
            <a:r>
              <a:rPr lang="en" sz="1600" dirty="0" err="1">
                <a:solidFill>
                  <a:srgbClr val="4A86E8"/>
                </a:solidFill>
                <a:latin typeface="Proxima Nova"/>
                <a:ea typeface="Proxima Nova"/>
                <a:cs typeface="Proxima Nova"/>
                <a:sym typeface="Proxima Nova"/>
              </a:rPr>
              <a:t>pt</a:t>
            </a:r>
            <a:r>
              <a:rPr lang="en" sz="1600" dirty="0">
                <a:solidFill>
                  <a:srgbClr val="4A86E8"/>
                </a:solidFill>
                <a:latin typeface="Proxima Nova"/>
                <a:ea typeface="Proxima Nova"/>
                <a:cs typeface="Proxima Nova"/>
                <a:sym typeface="Proxima Nova"/>
              </a:rPr>
              <a:t> reports severe LE extensor tone especially at night and after resting for long periods of time</a:t>
            </a:r>
            <a:r>
              <a:rPr lang="en" sz="1600" b="1" dirty="0">
                <a:solidFill>
                  <a:srgbClr val="4A86E8"/>
                </a:solidFill>
                <a:latin typeface="Proxima Nova"/>
                <a:ea typeface="Proxima Nova"/>
                <a:cs typeface="Proxima Nova"/>
                <a:sym typeface="Proxima Nova"/>
              </a:rPr>
              <a:t> </a:t>
            </a:r>
            <a:endParaRPr sz="1600" b="1" dirty="0">
              <a:solidFill>
                <a:srgbClr val="4A86E8"/>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600" b="1" dirty="0">
                <a:solidFill>
                  <a:srgbClr val="4A86E8"/>
                </a:solidFill>
                <a:latin typeface="Proxima Nova"/>
                <a:ea typeface="Proxima Nova"/>
                <a:cs typeface="Proxima Nova"/>
                <a:sym typeface="Proxima Nova"/>
              </a:rPr>
              <a:t>Sit ⇔ Stand: </a:t>
            </a:r>
            <a:r>
              <a:rPr lang="en" sz="1600" dirty="0">
                <a:solidFill>
                  <a:srgbClr val="4A86E8"/>
                </a:solidFill>
                <a:latin typeface="Proxima Nova"/>
                <a:ea typeface="Proxima Nova"/>
                <a:cs typeface="Proxima Nova"/>
                <a:sym typeface="Proxima Nova"/>
              </a:rPr>
              <a:t>Requires use of BUE, locks out knees in standing with rolling walker </a:t>
            </a:r>
            <a:endParaRPr sz="1600" dirty="0">
              <a:solidFill>
                <a:srgbClr val="4A86E8"/>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600" b="1" dirty="0">
                <a:solidFill>
                  <a:srgbClr val="4A86E8"/>
                </a:solidFill>
                <a:latin typeface="Proxima Nova"/>
                <a:ea typeface="Proxima Nova"/>
                <a:cs typeface="Proxima Nova"/>
                <a:sym typeface="Proxima Nova"/>
              </a:rPr>
              <a:t>Standing Balance: </a:t>
            </a:r>
            <a:r>
              <a:rPr lang="en" sz="1600" dirty="0">
                <a:solidFill>
                  <a:srgbClr val="4A86E8"/>
                </a:solidFill>
                <a:latin typeface="Proxima Nova"/>
                <a:ea typeface="Proxima Nova"/>
                <a:cs typeface="Proxima Nova"/>
                <a:sym typeface="Proxima Nova"/>
              </a:rPr>
              <a:t>Requires BUE use on walker to maintain standing; </a:t>
            </a:r>
            <a:r>
              <a:rPr lang="en" sz="1600" dirty="0" err="1">
                <a:solidFill>
                  <a:srgbClr val="4A86E8"/>
                </a:solidFill>
                <a:latin typeface="Proxima Nova"/>
                <a:ea typeface="Proxima Nova"/>
                <a:cs typeface="Proxima Nova"/>
                <a:sym typeface="Proxima Nova"/>
              </a:rPr>
              <a:t>pt</a:t>
            </a:r>
            <a:r>
              <a:rPr lang="en" sz="1600" dirty="0">
                <a:solidFill>
                  <a:srgbClr val="4A86E8"/>
                </a:solidFill>
                <a:latin typeface="Proxima Nova"/>
                <a:ea typeface="Proxima Nova"/>
                <a:cs typeface="Proxima Nova"/>
                <a:sym typeface="Proxima Nova"/>
              </a:rPr>
              <a:t> denied ambulation due to feeling of unsteadiness </a:t>
            </a:r>
            <a:endParaRPr sz="1600" dirty="0">
              <a:solidFill>
                <a:srgbClr val="4A86E8"/>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600" b="1" dirty="0">
                <a:solidFill>
                  <a:srgbClr val="4A86E8"/>
                </a:solidFill>
                <a:latin typeface="Proxima Nova"/>
                <a:ea typeface="Proxima Nova"/>
                <a:cs typeface="Proxima Nova"/>
                <a:sym typeface="Proxima Nova"/>
              </a:rPr>
              <a:t>Endurance: </a:t>
            </a:r>
            <a:r>
              <a:rPr lang="en" sz="1600" dirty="0">
                <a:solidFill>
                  <a:srgbClr val="4A86E8"/>
                </a:solidFill>
                <a:latin typeface="Proxima Nova"/>
                <a:ea typeface="Proxima Nova"/>
                <a:cs typeface="Proxima Nova"/>
                <a:sym typeface="Proxima Nova"/>
              </a:rPr>
              <a:t>Pt able to stand for 2 minutes before needing to sit </a:t>
            </a:r>
            <a:endParaRPr sz="1600" dirty="0">
              <a:solidFill>
                <a:srgbClr val="4A86E8"/>
              </a:solidFill>
              <a:latin typeface="Proxima Nova"/>
              <a:ea typeface="Proxima Nova"/>
              <a:cs typeface="Proxima Nova"/>
              <a:sym typeface="Proxima Nova"/>
            </a:endParaRPr>
          </a:p>
          <a:p>
            <a:pPr marL="0" lvl="0" indent="0" algn="l" rtl="0">
              <a:spcBef>
                <a:spcPts val="1200"/>
              </a:spcBef>
              <a:spcAft>
                <a:spcPts val="0"/>
              </a:spcAft>
              <a:buNone/>
            </a:pPr>
            <a:endParaRPr dirty="0"/>
          </a:p>
        </p:txBody>
      </p:sp>
      <p:pic>
        <p:nvPicPr>
          <p:cNvPr id="2" name="Audio 1">
            <a:hlinkClick r:id="" action="ppaction://media"/>
            <a:extLst>
              <a:ext uri="{FF2B5EF4-FFF2-40B4-BE49-F238E27FC236}">
                <a16:creationId xmlns:a16="http://schemas.microsoft.com/office/drawing/2014/main" id="{6E92FABF-DEA9-91F3-84FB-ADBC1AB816F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7798"/>
    </mc:Choice>
    <mc:Fallback xmlns="">
      <p:transition spd="slow" advTm="10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999999"/>
                </a:solidFill>
                <a:latin typeface="Montserrat"/>
                <a:ea typeface="Montserrat"/>
                <a:cs typeface="Montserrat"/>
                <a:sym typeface="Montserrat"/>
              </a:rPr>
              <a:t>Outcome Measures </a:t>
            </a:r>
            <a:endParaRPr b="1">
              <a:solidFill>
                <a:srgbClr val="999999"/>
              </a:solidFill>
              <a:latin typeface="Montserrat"/>
              <a:ea typeface="Montserrat"/>
              <a:cs typeface="Montserrat"/>
              <a:sym typeface="Montserrat"/>
            </a:endParaRPr>
          </a:p>
        </p:txBody>
      </p:sp>
      <p:sp>
        <p:nvSpPr>
          <p:cNvPr id="122" name="Google Shape;122;p22"/>
          <p:cNvSpPr txBox="1">
            <a:spLocks noGrp="1"/>
          </p:cNvSpPr>
          <p:nvPr>
            <p:ph type="body" idx="1"/>
          </p:nvPr>
        </p:nvSpPr>
        <p:spPr>
          <a:xfrm>
            <a:off x="311700" y="1200798"/>
            <a:ext cx="8520600" cy="3416400"/>
          </a:xfrm>
          <a:prstGeom prst="rect">
            <a:avLst/>
          </a:prstGeom>
        </p:spPr>
        <p:txBody>
          <a:bodyPr spcFirstLastPara="1" wrap="square" lIns="91425" tIns="91425" rIns="91425" bIns="91425" anchor="t" anchorCtr="0">
            <a:normAutofit/>
          </a:bodyPr>
          <a:lstStyle/>
          <a:p>
            <a:pPr marL="457200" lvl="0" indent="-419100" algn="l" rtl="0">
              <a:lnSpc>
                <a:spcPct val="200000"/>
              </a:lnSpc>
              <a:spcBef>
                <a:spcPts val="0"/>
              </a:spcBef>
              <a:spcAft>
                <a:spcPts val="0"/>
              </a:spcAft>
              <a:buClr>
                <a:srgbClr val="4A86E8"/>
              </a:buClr>
              <a:buSzPts val="3000"/>
              <a:buFont typeface="Proxima Nova"/>
              <a:buChar char="●"/>
            </a:pPr>
            <a:r>
              <a:rPr lang="en" sz="3000">
                <a:solidFill>
                  <a:srgbClr val="4A86E8"/>
                </a:solidFill>
                <a:latin typeface="Proxima Nova"/>
                <a:ea typeface="Proxima Nova"/>
                <a:cs typeface="Proxima Nova"/>
                <a:sym typeface="Proxima Nova"/>
              </a:rPr>
              <a:t>ALS-Functional Rating Scale</a:t>
            </a:r>
            <a:endParaRPr sz="3000">
              <a:solidFill>
                <a:srgbClr val="4A86E8"/>
              </a:solidFill>
              <a:latin typeface="Proxima Nova"/>
              <a:ea typeface="Proxima Nova"/>
              <a:cs typeface="Proxima Nova"/>
              <a:sym typeface="Proxima Nova"/>
            </a:endParaRPr>
          </a:p>
          <a:p>
            <a:pPr marL="457200" lvl="0" indent="-419100" algn="l" rtl="0">
              <a:lnSpc>
                <a:spcPct val="200000"/>
              </a:lnSpc>
              <a:spcBef>
                <a:spcPts val="0"/>
              </a:spcBef>
              <a:spcAft>
                <a:spcPts val="0"/>
              </a:spcAft>
              <a:buClr>
                <a:srgbClr val="4A86E8"/>
              </a:buClr>
              <a:buSzPts val="3000"/>
              <a:buFont typeface="Proxima Nova"/>
              <a:buChar char="●"/>
            </a:pPr>
            <a:r>
              <a:rPr lang="en" sz="3000">
                <a:solidFill>
                  <a:srgbClr val="4A86E8"/>
                </a:solidFill>
                <a:latin typeface="Proxima Nova"/>
                <a:ea typeface="Proxima Nova"/>
                <a:cs typeface="Proxima Nova"/>
                <a:sym typeface="Proxima Nova"/>
              </a:rPr>
              <a:t>Function In Sitting Test  </a:t>
            </a:r>
            <a:endParaRPr sz="3000">
              <a:solidFill>
                <a:srgbClr val="4A86E8"/>
              </a:solidFill>
              <a:latin typeface="Proxima Nova"/>
              <a:ea typeface="Proxima Nova"/>
              <a:cs typeface="Proxima Nova"/>
              <a:sym typeface="Proxima Nova"/>
            </a:endParaRPr>
          </a:p>
          <a:p>
            <a:pPr marL="457200" lvl="0" indent="-419100" algn="l" rtl="0">
              <a:lnSpc>
                <a:spcPct val="200000"/>
              </a:lnSpc>
              <a:spcBef>
                <a:spcPts val="0"/>
              </a:spcBef>
              <a:spcAft>
                <a:spcPts val="0"/>
              </a:spcAft>
              <a:buClr>
                <a:srgbClr val="4A86E8"/>
              </a:buClr>
              <a:buSzPts val="3000"/>
              <a:buFont typeface="Proxima Nova"/>
              <a:buChar char="●"/>
            </a:pPr>
            <a:r>
              <a:rPr lang="en" sz="3000">
                <a:solidFill>
                  <a:srgbClr val="4A86E8"/>
                </a:solidFill>
                <a:latin typeface="Proxima Nova"/>
                <a:ea typeface="Proxima Nova"/>
                <a:cs typeface="Proxima Nova"/>
                <a:sym typeface="Proxima Nova"/>
              </a:rPr>
              <a:t>Gait Speed </a:t>
            </a:r>
            <a:endParaRPr sz="3000">
              <a:solidFill>
                <a:srgbClr val="4A86E8"/>
              </a:solidFill>
              <a:latin typeface="Proxima Nova"/>
              <a:ea typeface="Proxima Nova"/>
              <a:cs typeface="Proxima Nova"/>
              <a:sym typeface="Proxima Nova"/>
            </a:endParaRPr>
          </a:p>
          <a:p>
            <a:pPr marL="0" lvl="0" indent="0" algn="l" rtl="0">
              <a:lnSpc>
                <a:spcPct val="150000"/>
              </a:lnSpc>
              <a:spcBef>
                <a:spcPts val="1200"/>
              </a:spcBef>
              <a:spcAft>
                <a:spcPts val="1200"/>
              </a:spcAft>
              <a:buNone/>
            </a:pPr>
            <a:endParaRPr>
              <a:solidFill>
                <a:srgbClr val="4A86E8"/>
              </a:solidFill>
              <a:latin typeface="Proxima Nova"/>
              <a:ea typeface="Proxima Nova"/>
              <a:cs typeface="Proxima Nova"/>
              <a:sym typeface="Proxima Nova"/>
            </a:endParaRPr>
          </a:p>
        </p:txBody>
      </p:sp>
      <p:pic>
        <p:nvPicPr>
          <p:cNvPr id="123" name="Google Shape;123;p22"/>
          <p:cNvPicPr preferRelativeResize="0"/>
          <p:nvPr/>
        </p:nvPicPr>
        <p:blipFill>
          <a:blip r:embed="rId5">
            <a:alphaModFix/>
          </a:blip>
          <a:stretch>
            <a:fillRect/>
          </a:stretch>
        </p:blipFill>
        <p:spPr>
          <a:xfrm>
            <a:off x="6028825" y="1319452"/>
            <a:ext cx="3115175" cy="2794525"/>
          </a:xfrm>
          <a:prstGeom prst="rect">
            <a:avLst/>
          </a:prstGeom>
          <a:noFill/>
          <a:ln>
            <a:noFill/>
          </a:ln>
        </p:spPr>
      </p:pic>
      <p:pic>
        <p:nvPicPr>
          <p:cNvPr id="3" name="Audio 2">
            <a:hlinkClick r:id="" action="ppaction://media"/>
            <a:extLst>
              <a:ext uri="{FF2B5EF4-FFF2-40B4-BE49-F238E27FC236}">
                <a16:creationId xmlns:a16="http://schemas.microsoft.com/office/drawing/2014/main" id="{B103572C-4E41-CE75-3864-B0204327E2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472"/>
    </mc:Choice>
    <mc:Fallback xmlns="">
      <p:transition spd="slow" advTm="4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6.5|18.9"/>
</p:tagLst>
</file>

<file path=ppt/tags/tag2.xml><?xml version="1.0" encoding="utf-8"?>
<p:tagLst xmlns:a="http://schemas.openxmlformats.org/drawingml/2006/main" xmlns:r="http://schemas.openxmlformats.org/officeDocument/2006/relationships" xmlns:p="http://schemas.openxmlformats.org/presentationml/2006/main">
  <p:tag name="TIMING" val="|4.2|48.3"/>
</p:tagLst>
</file>

<file path=ppt/tags/tag3.xml><?xml version="1.0" encoding="utf-8"?>
<p:tagLst xmlns:a="http://schemas.openxmlformats.org/drawingml/2006/main" xmlns:r="http://schemas.openxmlformats.org/officeDocument/2006/relationships" xmlns:p="http://schemas.openxmlformats.org/presentationml/2006/main">
  <p:tag name="TIMING" val="|2.4|0.8"/>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25.1|95.6|33.3"/>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1508</Words>
  <Application>Microsoft Macintosh PowerPoint</Application>
  <PresentationFormat>On-screen Show (16:9)</PresentationFormat>
  <Paragraphs>181</Paragraphs>
  <Slides>16</Slides>
  <Notes>16</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Proxima Nova</vt:lpstr>
      <vt:lpstr>Montserrat</vt:lpstr>
      <vt:lpstr>Simple Light</vt:lpstr>
      <vt:lpstr>ALS  Case Study </vt:lpstr>
      <vt:lpstr>Objectives </vt:lpstr>
      <vt:lpstr>What is Amyotrophic Lateral Sclerosis? </vt:lpstr>
      <vt:lpstr>Common signs/symptoms</vt:lpstr>
      <vt:lpstr>Meet “Judy”: Chart Review </vt:lpstr>
      <vt:lpstr>Subjective</vt:lpstr>
      <vt:lpstr>Primary vs. Secondary Fatigue </vt:lpstr>
      <vt:lpstr>Objective Information</vt:lpstr>
      <vt:lpstr>Outcome Measures </vt:lpstr>
      <vt:lpstr>ALS-Functional Rating Scale Revised (ALSFRS-R)</vt:lpstr>
      <vt:lpstr>Function in Sitting Test </vt:lpstr>
      <vt:lpstr>Stages of ALS: Exercise Considerations </vt:lpstr>
      <vt:lpstr>Interventions </vt:lpstr>
      <vt:lpstr>PowerPoint Presentation</vt:lpstr>
      <vt:lpstr>Forum Questions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ALS  Case Study </dc:title>
  <cp:lastModifiedBy>Roland Telfeyan</cp:lastModifiedBy>
  <cp:revision>12</cp:revision>
  <dcterms:modified xsi:type="dcterms:W3CDTF">2023-04-28T18:42:06Z</dcterms:modified>
</cp:coreProperties>
</file>